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tags/tag7.xml" ContentType="application/vnd.openxmlformats-officedocument.presentationml.tags+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2"/>
    <p:sldId id="413" r:id="rId3"/>
    <p:sldId id="257" r:id="rId4"/>
    <p:sldId id="260" r:id="rId5"/>
    <p:sldId id="267" r:id="rId6"/>
    <p:sldId id="403" r:id="rId7"/>
    <p:sldId id="404" r:id="rId8"/>
    <p:sldId id="324" r:id="rId9"/>
    <p:sldId id="408" r:id="rId10"/>
    <p:sldId id="262" r:id="rId11"/>
    <p:sldId id="270" r:id="rId12"/>
    <p:sldId id="415" r:id="rId13"/>
    <p:sldId id="263" r:id="rId14"/>
    <p:sldId id="287" r:id="rId15"/>
    <p:sldId id="279" r:id="rId16"/>
    <p:sldId id="401" r:id="rId17"/>
    <p:sldId id="302" r:id="rId18"/>
    <p:sldId id="303" r:id="rId19"/>
    <p:sldId id="323" r:id="rId20"/>
    <p:sldId id="304" r:id="rId21"/>
    <p:sldId id="393" r:id="rId22"/>
    <p:sldId id="264" r:id="rId23"/>
    <p:sldId id="409" r:id="rId24"/>
    <p:sldId id="327" r:id="rId25"/>
    <p:sldId id="410" r:id="rId26"/>
    <p:sldId id="416" r:id="rId27"/>
    <p:sldId id="417" r:id="rId28"/>
    <p:sldId id="411" r:id="rId29"/>
    <p:sldId id="418" r:id="rId30"/>
    <p:sldId id="419" r:id="rId31"/>
    <p:sldId id="420" r:id="rId32"/>
    <p:sldId id="421" r:id="rId33"/>
    <p:sldId id="422" r:id="rId34"/>
    <p:sldId id="423" r:id="rId35"/>
    <p:sldId id="424" r:id="rId36"/>
    <p:sldId id="425" r:id="rId37"/>
    <p:sldId id="429" r:id="rId38"/>
    <p:sldId id="426" r:id="rId39"/>
    <p:sldId id="427" r:id="rId40"/>
    <p:sldId id="428" r:id="rId41"/>
    <p:sldId id="430" r:id="rId42"/>
    <p:sldId id="431" r:id="rId43"/>
    <p:sldId id="432" r:id="rId44"/>
    <p:sldId id="412" r:id="rId45"/>
    <p:sldId id="373" r:id="rId46"/>
    <p:sldId id="261"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04040"/>
    <a:srgbClr val="0053A3"/>
    <a:srgbClr val="ECECEC"/>
    <a:srgbClr val="FFFFFF"/>
    <a:srgbClr val="453D3A"/>
    <a:srgbClr val="1A92C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88" autoAdjust="0"/>
    <p:restoredTop sz="94660"/>
  </p:normalViewPr>
  <p:slideViewPr>
    <p:cSldViewPr snapToGrid="0">
      <p:cViewPr varScale="1">
        <p:scale>
          <a:sx n="63" d="100"/>
          <a:sy n="63" d="100"/>
        </p:scale>
        <p:origin x="-566" y="-67"/>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2F98C7-9395-4E9A-96EC-DE4C39432AA7}" type="datetimeFigureOut">
              <a:rPr lang="zh-CN" altLang="en-US" smtClean="0"/>
              <a:pPr/>
              <a:t>2023/4/26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464DB0-CCE3-4363-801A-A01AADC639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6</a:t>
            </a:fld>
            <a:endParaRPr lang="zh-CN" altLang="en-US"/>
          </a:p>
        </p:txBody>
      </p:sp>
    </p:spTree>
    <p:extLst>
      <p:ext uri="{BB962C8B-B14F-4D97-AF65-F5344CB8AC3E}">
        <p14:creationId xmlns="" xmlns:p14="http://schemas.microsoft.com/office/powerpoint/2010/main" val="2869907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2.png"/><Relationship Id="rId5" Type="http://schemas.openxmlformats.org/officeDocument/2006/relationships/tags" Target="../tags/tag5.xml"/><Relationship Id="rId10" Type="http://schemas.openxmlformats.org/officeDocument/2006/relationships/image" Target="../media/image1.jpeg"/><Relationship Id="rId4" Type="http://schemas.openxmlformats.org/officeDocument/2006/relationships/tags" Target="../tags/tag4.xml"/><Relationship Id="rId9"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7" name="矩形 6"/>
          <p:cNvSpPr/>
          <p:nvPr userDrawn="1"/>
        </p:nvSpPr>
        <p:spPr>
          <a:xfrm>
            <a:off x="371325" y="387275"/>
            <a:ext cx="324000"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9325" y="135275"/>
            <a:ext cx="252000" cy="25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226675" y="6318000"/>
            <a:ext cx="540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灯片编号占位符 15"/>
          <p:cNvSpPr>
            <a:spLocks noGrp="1"/>
          </p:cNvSpPr>
          <p:nvPr>
            <p:ph type="sldNum" sz="quarter" idx="12"/>
          </p:nvPr>
        </p:nvSpPr>
        <p:spPr>
          <a:xfrm>
            <a:off x="10801350" y="6405438"/>
            <a:ext cx="1390650" cy="365125"/>
          </a:xfrm>
        </p:spPr>
        <p:txBody>
          <a:bodyPr/>
          <a:lstStyle>
            <a:lvl1pPr algn="ctr">
              <a:defRPr sz="2000" b="1">
                <a:solidFill>
                  <a:schemeClr val="bg1"/>
                </a:solidFill>
              </a:defRPr>
            </a:lvl1pPr>
          </a:lstStyle>
          <a:p>
            <a:fld id="{51D91E7F-84B6-4064-9D4E-CC7D244BCA04}"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pic>
        <p:nvPicPr>
          <p:cNvPr id="9" name="图片 8" descr="VCG41N688515050"/>
          <p:cNvPicPr>
            <a:picLocks noChangeAspect="1"/>
          </p:cNvPicPr>
          <p:nvPr userDrawn="1">
            <p:custDataLst>
              <p:tags r:id="rId1"/>
            </p:custDataLst>
          </p:nvPr>
        </p:nvPicPr>
        <p:blipFill>
          <a:blip r:embed="rId10" cstate="print"/>
          <a:stretch>
            <a:fillRect/>
          </a:stretch>
        </p:blipFill>
        <p:spPr>
          <a:xfrm>
            <a:off x="-318" y="1"/>
            <a:ext cx="12192635" cy="6858564"/>
          </a:xfrm>
          <a:prstGeom prst="rect">
            <a:avLst/>
          </a:prstGeom>
        </p:spPr>
      </p:pic>
      <p:pic>
        <p:nvPicPr>
          <p:cNvPr id="8" name="图片 7" descr="1_画板 1"/>
          <p:cNvPicPr/>
          <p:nvPr userDrawn="1">
            <p:custDataLst>
              <p:tags r:id="rId2"/>
            </p:custDataLst>
          </p:nvPr>
        </p:nvPicPr>
        <p:blipFill>
          <a:blip r:embed="rId11" cstate="print"/>
          <a:srcRect r="79057" b="63202"/>
          <a:stretch>
            <a:fillRect/>
          </a:stretch>
        </p:blipFill>
        <p:spPr>
          <a:xfrm>
            <a:off x="2541" y="1"/>
            <a:ext cx="2199919" cy="2010409"/>
          </a:xfrm>
          <a:prstGeom prst="rect">
            <a:avLst/>
          </a:prstGeom>
        </p:spPr>
      </p:pic>
      <p:pic>
        <p:nvPicPr>
          <p:cNvPr id="7" name="图片 6" descr="3_画板 1"/>
          <p:cNvPicPr/>
          <p:nvPr userDrawn="1">
            <p:custDataLst>
              <p:tags r:id="rId3"/>
            </p:custDataLst>
          </p:nvPr>
        </p:nvPicPr>
        <p:blipFill>
          <a:blip r:embed="rId12" cstate="print"/>
          <a:srcRect l="78542" t="65666"/>
          <a:stretch>
            <a:fillRect/>
          </a:stretch>
        </p:blipFill>
        <p:spPr>
          <a:xfrm>
            <a:off x="9979905" y="4863718"/>
            <a:ext cx="2214635" cy="1995471"/>
          </a:xfrm>
          <a:prstGeom prst="rect">
            <a:avLst/>
          </a:prstGeom>
        </p:spPr>
      </p:pic>
      <p:sp>
        <p:nvSpPr>
          <p:cNvPr id="2" name="标题 1"/>
          <p:cNvSpPr>
            <a:spLocks noGrp="1"/>
          </p:cNvSpPr>
          <p:nvPr>
            <p:ph type="title"/>
            <p:custDataLst>
              <p:tags r:id="rId4"/>
            </p:custDataLst>
          </p:nvPr>
        </p:nvSpPr>
        <p:spPr>
          <a:xfrm>
            <a:off x="669883" y="443313"/>
            <a:ext cx="10852237" cy="442041"/>
          </a:xfrm>
        </p:spPr>
        <p:txBody>
          <a:bodyPr vert="horz" lIns="120224" tIns="62652" rIns="120224" bIns="62652" rtlCol="0" anchor="ctr" anchorCtr="0">
            <a:noAutofit/>
          </a:bodyPr>
          <a:lstStyle>
            <a:lvl1pPr marL="0" marR="0" algn="l" defTabSz="1219170" rtl="0" eaLnBrk="1" fontAlgn="auto" latinLnBrk="0" hangingPunct="1">
              <a:lnSpc>
                <a:spcPct val="100000"/>
              </a:lnSpc>
              <a:buNone/>
              <a:defRPr kumimoji="0" lang="zh-CN" altLang="en-US" sz="2400" b="1" i="0" u="none" strike="noStrike" kern="1200" cap="none" spc="267"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5"/>
            </p:custDataLst>
          </p:nvPr>
        </p:nvSpPr>
        <p:spPr>
          <a:xfrm>
            <a:off x="669883" y="952676"/>
            <a:ext cx="10852237" cy="5389849"/>
          </a:xfrm>
        </p:spPr>
        <p:txBody>
          <a:bodyPr vert="horz" lIns="120224" tIns="62652" rIns="120224" bIns="62652" rtlCol="0">
            <a:normAutofit/>
          </a:bodyPr>
          <a:lstStyle>
            <a:lvl1pPr marL="228594" marR="0" lvl="0" indent="-228594" algn="l" defTabSz="1219170" rtl="0" eaLnBrk="1" fontAlgn="auto" latinLnBrk="0" hangingPunct="1">
              <a:lnSpc>
                <a:spcPct val="130000"/>
              </a:lnSpc>
              <a:spcBef>
                <a:spcPts val="0"/>
              </a:spcBef>
              <a:spcAft>
                <a:spcPts val="1333"/>
              </a:spcAft>
              <a:buFont typeface="Arial" panose="020B0604020202020204" pitchFamily="34" charset="0"/>
              <a:buChar char="•"/>
              <a:defRPr kumimoji="0" lang="zh-CN" altLang="en-US" sz="16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783" marR="0" lvl="1" indent="-228594" algn="l" defTabSz="1219170" rtl="0" eaLnBrk="1" fontAlgn="auto" latinLnBrk="0" hangingPunct="1">
              <a:lnSpc>
                <a:spcPct val="130000"/>
              </a:lnSpc>
              <a:spcBef>
                <a:spcPts val="0"/>
              </a:spcBef>
              <a:spcAft>
                <a:spcPts val="1333"/>
              </a:spcAft>
              <a:buFont typeface="Arial" panose="020B0604020202020204" pitchFamily="34" charset="0"/>
              <a:buChar char="•"/>
              <a:tabLst>
                <a:tab pos="2146246" algn="l"/>
              </a:tabLst>
              <a:defRPr kumimoji="0" lang="zh-CN" altLang="en-US" sz="16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2971" marR="0" lvl="2" indent="-228594" algn="l" defTabSz="1219170" rtl="0" eaLnBrk="1" fontAlgn="auto" latinLnBrk="0" hangingPunct="1">
              <a:lnSpc>
                <a:spcPct val="130000"/>
              </a:lnSpc>
              <a:spcBef>
                <a:spcPts val="0"/>
              </a:spcBef>
              <a:spcAft>
                <a:spcPts val="1333"/>
              </a:spcAft>
              <a:buFont typeface="Arial" panose="020B0604020202020204" pitchFamily="34" charset="0"/>
              <a:buChar char="•"/>
              <a:defRPr kumimoji="0" lang="zh-CN" altLang="en-US" sz="16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160" marR="0" lvl="3" indent="-228594" algn="l" defTabSz="1219170" rtl="0" eaLnBrk="1" fontAlgn="auto" latinLnBrk="0" hangingPunct="1">
              <a:lnSpc>
                <a:spcPct val="130000"/>
              </a:lnSpc>
              <a:spcBef>
                <a:spcPts val="0"/>
              </a:spcBef>
              <a:spcAft>
                <a:spcPts val="1333"/>
              </a:spcAft>
              <a:buFont typeface="Arial" panose="020B0604020202020204" pitchFamily="34" charset="0"/>
              <a:buChar char="•"/>
              <a:defRPr kumimoji="0" lang="zh-CN" altLang="en-US" sz="16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349" marR="0" lvl="4" indent="-228594" algn="l" defTabSz="1219170" rtl="0" eaLnBrk="1" fontAlgn="auto" latinLnBrk="0" hangingPunct="1">
              <a:lnSpc>
                <a:spcPct val="130000"/>
              </a:lnSpc>
              <a:spcBef>
                <a:spcPts val="0"/>
              </a:spcBef>
              <a:spcAft>
                <a:spcPts val="1333"/>
              </a:spcAft>
              <a:buFont typeface="Arial" panose="020B0604020202020204" pitchFamily="34" charset="0"/>
              <a:buChar char="•"/>
              <a:defRPr kumimoji="0" lang="zh-CN" altLang="en-US" sz="16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pPr/>
              <a:t>2023/4/26</a:t>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pPr/>
              <a:t>‹#›</a:t>
            </a:fld>
            <a:endParaRPr lang="zh-CN" altLang="en-US"/>
          </a:p>
        </p:txBody>
      </p:sp>
      <p:pic>
        <p:nvPicPr>
          <p:cNvPr id="10" name="图片 9" descr="中财LOGO"/>
          <p:cNvPicPr>
            <a:picLocks noChangeAspect="1"/>
          </p:cNvPicPr>
          <p:nvPr userDrawn="1"/>
        </p:nvPicPr>
        <p:blipFill>
          <a:blip r:embed="rId13" cstate="print"/>
          <a:stretch>
            <a:fillRect/>
          </a:stretch>
        </p:blipFill>
        <p:spPr>
          <a:xfrm>
            <a:off x="11040533" y="1"/>
            <a:ext cx="1151467" cy="110828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50000"/>
              </a:lnSpc>
              <a:spcBef>
                <a:spcPct val="0"/>
              </a:spcBef>
              <a:spcAft>
                <a:spcPct val="0"/>
              </a:spcAft>
              <a:buClrTx/>
              <a:buSzTx/>
              <a:buFontTx/>
              <a:buNone/>
              <a:defRPr/>
            </a:pPr>
            <a:fld id="{F7EA28C3-09C4-4E77-A251-C4E604413BB4}" type="datetimeFigureOut">
              <a:rPr kumimoji="0" lang="zh-CN" altLang="en-US" sz="1200" b="0" i="0" u="none" strike="noStrike" kern="1200" cap="none" spc="0" normalizeH="0" baseline="0" noProof="0">
                <a:ln>
                  <a:noFill/>
                </a:ln>
                <a:solidFill>
                  <a:prstClr val="black">
                    <a:tint val="75000"/>
                  </a:prstClr>
                </a:solidFill>
                <a:effectLst/>
                <a:uLnTx/>
                <a:uFillTx/>
                <a:latin typeface="楷体" panose="02010609060101010101" pitchFamily="49" charset="-122"/>
                <a:ea typeface="微软雅黑" panose="020B0503020204020204" pitchFamily="34" charset="-122"/>
                <a:cs typeface="+mn-cs"/>
                <a:sym typeface="Constantia" panose="02030602050306030303" pitchFamily="18" charset="0"/>
              </a:rPr>
              <a:pPr marL="0" marR="0" lvl="0" indent="0" algn="l" defTabSz="914400" rtl="0" eaLnBrk="1" fontAlgn="base" latinLnBrk="0" hangingPunct="1">
                <a:lnSpc>
                  <a:spcPct val="150000"/>
                </a:lnSpc>
                <a:spcBef>
                  <a:spcPct val="0"/>
                </a:spcBef>
                <a:spcAft>
                  <a:spcPct val="0"/>
                </a:spcAft>
                <a:buClrTx/>
                <a:buSzTx/>
                <a:buFontTx/>
                <a:buNone/>
                <a:defRPr/>
              </a:pPr>
              <a:t>2023/4/26</a:t>
            </a:fld>
            <a:endParaRPr kumimoji="0" lang="zh-CN" altLang="en-US" sz="1200" b="0" i="0" u="none" strike="noStrike" kern="1200" cap="none" spc="0" normalizeH="0" baseline="0" noProof="0">
              <a:ln>
                <a:noFill/>
              </a:ln>
              <a:solidFill>
                <a:prstClr val="black">
                  <a:tint val="75000"/>
                </a:prstClr>
              </a:solidFill>
              <a:effectLst/>
              <a:uLnTx/>
              <a:uFillTx/>
              <a:latin typeface="楷体" panose="02010609060101010101" pitchFamily="49" charset="-122"/>
              <a:ea typeface="微软雅黑" panose="020B0503020204020204" pitchFamily="34" charset="-122"/>
              <a:cs typeface="+mn-cs"/>
              <a:sym typeface="Constantia" panose="02030602050306030303" pitchFamily="18" charset="0"/>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5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tint val="75000"/>
                </a:prstClr>
              </a:solidFill>
              <a:effectLst/>
              <a:uLnTx/>
              <a:uFillTx/>
              <a:latin typeface="楷体" panose="02010609060101010101" pitchFamily="49" charset="-122"/>
              <a:ea typeface="微软雅黑" panose="020B0503020204020204" pitchFamily="34" charset="-122"/>
              <a:cs typeface="+mn-cs"/>
              <a:sym typeface="Constantia" panose="02030602050306030303" pitchFamily="18" charset="0"/>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50000"/>
              </a:lnSpc>
              <a:spcBef>
                <a:spcPct val="0"/>
              </a:spcBef>
              <a:spcAft>
                <a:spcPct val="0"/>
              </a:spcAft>
              <a:buClrTx/>
              <a:buSzTx/>
              <a:buFontTx/>
              <a:buNone/>
              <a:defRPr/>
            </a:pPr>
            <a:fld id="{29C30B3D-4AF1-40E5-BA4C-660A52DC4C03}" type="slidenum">
              <a:rPr kumimoji="0" lang="zh-CN" altLang="en-US" sz="1200" b="0" i="0" u="none" strike="noStrike" kern="1200" cap="none" spc="0" normalizeH="0" baseline="0" noProof="0">
                <a:ln>
                  <a:noFill/>
                </a:ln>
                <a:solidFill>
                  <a:srgbClr val="898989"/>
                </a:solidFill>
                <a:effectLst/>
                <a:uLnTx/>
                <a:uFillTx/>
                <a:latin typeface="楷体" panose="02010609060101010101" pitchFamily="49" charset="-122"/>
                <a:ea typeface="微软雅黑" panose="020B0503020204020204" pitchFamily="34" charset="-122"/>
                <a:cs typeface="+mn-cs"/>
                <a:sym typeface="Constantia" panose="02030602050306030303" pitchFamily="18" charset="0"/>
              </a:rPr>
              <a:pPr marL="0" marR="0" lvl="0" indent="0" algn="r" defTabSz="914400" rtl="0" eaLnBrk="1" fontAlgn="base" latinLnBrk="0" hangingPunct="1">
                <a:lnSpc>
                  <a:spcPct val="150000"/>
                </a:lnSpc>
                <a:spcBef>
                  <a:spcPct val="0"/>
                </a:spcBef>
                <a:spcAft>
                  <a:spcPct val="0"/>
                </a:spcAft>
                <a:buClrTx/>
                <a:buSzTx/>
                <a:buFontTx/>
                <a:buNone/>
                <a:defRPr/>
              </a:pPr>
              <a:t>‹#›</a:t>
            </a:fld>
            <a:endParaRPr kumimoji="0" lang="en-US" altLang="zh-CN" sz="1200" b="0" i="0" u="none" strike="noStrike" kern="1200" cap="none" spc="0" normalizeH="0" baseline="0" noProof="0">
              <a:ln>
                <a:noFill/>
              </a:ln>
              <a:solidFill>
                <a:srgbClr val="898989"/>
              </a:solidFill>
              <a:effectLst/>
              <a:uLnTx/>
              <a:uFillTx/>
              <a:latin typeface="楷体" panose="02010609060101010101" pitchFamily="49" charset="-122"/>
              <a:ea typeface="微软雅黑" panose="020B0503020204020204" pitchFamily="34" charset="-122"/>
              <a:cs typeface="+mn-cs"/>
              <a:sym typeface="Constantia" panose="02030602050306030303" pitchFamily="18" charset="0"/>
            </a:endParaRPr>
          </a:p>
        </p:txBody>
      </p:sp>
    </p:spTree>
    <p:extLst>
      <p:ext uri="{BB962C8B-B14F-4D97-AF65-F5344CB8AC3E}">
        <p14:creationId xmlns="" xmlns:p14="http://schemas.microsoft.com/office/powerpoint/2010/main" val="1943481767"/>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82448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47FE6C7-9EAE-4B66-A87A-888EDE874FB5}" type="datetimeFigureOut">
              <a:rPr lang="zh-CN" altLang="en-US" smtClean="0"/>
              <a:pPr/>
              <a:t>2023/4/26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8A50BF-A591-4C22-83BC-18DBA1263379}" type="slidenum">
              <a:rPr lang="zh-CN" altLang="en-US" smtClean="0"/>
              <a:pPr/>
              <a:t>‹#›</a:t>
            </a:fld>
            <a:endParaRPr lang="zh-CN" altLang="en-US"/>
          </a:p>
        </p:txBody>
      </p:sp>
    </p:spTree>
    <p:extLst>
      <p:ext uri="{BB962C8B-B14F-4D97-AF65-F5344CB8AC3E}">
        <p14:creationId xmlns="" xmlns:p14="http://schemas.microsoft.com/office/powerpoint/2010/main" val="27424016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4C821-51AF-415E-BF5B-CDCDE3466362}" type="datetime1">
              <a:rPr lang="zh-CN" altLang="en-US" smtClean="0"/>
              <a:pPr/>
              <a:t>2023/4/26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D91E7F-84B6-4064-9D4E-CC7D244BCA0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hyperlink" Target="&#39033;&#30446;&#25903;&#20986;&#32489;&#25928;&#30446;&#26631;&#30003;&#25253;&#34920;&#27169;&#26495;.xlsx"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667636"/>
            <a:ext cx="12192000" cy="518886"/>
          </a:xfrm>
          <a:prstGeom prst="rect">
            <a:avLst/>
          </a:prstGeom>
          <a:solidFill>
            <a:srgbClr val="453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695814"/>
            <a:ext cx="12192000" cy="9724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t> 市</a:t>
            </a:r>
            <a:r>
              <a:rPr lang="zh-CN" altLang="en-US" sz="3600" dirty="0"/>
              <a:t>教委基建类项目支出事前绩效</a:t>
            </a:r>
            <a:r>
              <a:rPr lang="zh-CN" altLang="en-US" sz="3600" dirty="0" smtClean="0"/>
              <a:t>评估工作关键</a:t>
            </a:r>
            <a:r>
              <a:rPr lang="zh-CN" altLang="en-US" sz="3600" dirty="0"/>
              <a:t>节点</a:t>
            </a:r>
          </a:p>
        </p:txBody>
      </p:sp>
      <p:sp>
        <p:nvSpPr>
          <p:cNvPr id="12" name="文本框 11"/>
          <p:cNvSpPr txBox="1"/>
          <p:nvPr/>
        </p:nvSpPr>
        <p:spPr>
          <a:xfrm>
            <a:off x="3216275" y="4495043"/>
            <a:ext cx="6216483" cy="584775"/>
          </a:xfrm>
          <a:prstGeom prst="rect">
            <a:avLst/>
          </a:prstGeom>
          <a:noFill/>
        </p:spPr>
        <p:txBody>
          <a:bodyPr wrap="square" rtlCol="0">
            <a:spAutoFit/>
          </a:bodyPr>
          <a:lstStyle/>
          <a:p>
            <a:r>
              <a:rPr lang="zh-CN" altLang="en-US" sz="3200" b="1" dirty="0">
                <a:solidFill>
                  <a:srgbClr val="453D3A"/>
                </a:solidFill>
              </a:rPr>
              <a:t>北京工商大学：姜竹</a:t>
            </a:r>
          </a:p>
        </p:txBody>
      </p:sp>
      <p:sp>
        <p:nvSpPr>
          <p:cNvPr id="15" name="矩形 14"/>
          <p:cNvSpPr/>
          <p:nvPr/>
        </p:nvSpPr>
        <p:spPr>
          <a:xfrm>
            <a:off x="11172674" y="2260140"/>
            <a:ext cx="324000" cy="32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920674" y="2008140"/>
            <a:ext cx="252000" cy="25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18770" y="120650"/>
            <a:ext cx="2668270" cy="197167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77143" y="1259175"/>
            <a:ext cx="7837714" cy="4339650"/>
          </a:xfrm>
          <a:prstGeom prst="rect">
            <a:avLst/>
          </a:prstGeom>
          <a:noFill/>
          <a:ln>
            <a:noFill/>
          </a:ln>
        </p:spPr>
        <p:txBody>
          <a:bodyPr wrap="square" rtlCol="0">
            <a:spAutoFit/>
          </a:bodyPr>
          <a:lstStyle>
            <a:defPPr>
              <a:defRPr lang="zh-CN"/>
            </a:defPPr>
            <a:lvl1pPr algn="ctr">
              <a:defRPr sz="13800" b="1">
                <a:solidFill>
                  <a:schemeClr val="tx1">
                    <a:lumMod val="50000"/>
                    <a:lumOff val="50000"/>
                    <a:alpha val="23000"/>
                  </a:schemeClr>
                </a:solidFill>
                <a:latin typeface="微软雅黑" panose="020B0503020204020204" pitchFamily="34" charset="-122"/>
                <a:ea typeface="微软雅黑" panose="020B0503020204020204" pitchFamily="34" charset="-122"/>
              </a:defRPr>
            </a:lvl1pPr>
          </a:lstStyle>
          <a:p>
            <a:r>
              <a:rPr lang="en-US" altLang="zh-CN" dirty="0"/>
              <a:t>PART</a:t>
            </a:r>
          </a:p>
          <a:p>
            <a:r>
              <a:rPr lang="en-US" altLang="zh-CN" dirty="0"/>
              <a:t>TWO</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87549" y="2220549"/>
            <a:ext cx="2416902" cy="2416902"/>
            <a:chOff x="4887549" y="1124584"/>
            <a:chExt cx="2416902" cy="2416902"/>
          </a:xfrm>
        </p:grpSpPr>
        <p:sp>
          <p:nvSpPr>
            <p:cNvPr id="47" name="文本框 46"/>
            <p:cNvSpPr txBox="1"/>
            <p:nvPr/>
          </p:nvSpPr>
          <p:spPr>
            <a:xfrm>
              <a:off x="4887549" y="1178873"/>
              <a:ext cx="2416902" cy="2308324"/>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rPr>
                <a:t>评估目的</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16"/>
          <p:cNvSpPr txBox="1"/>
          <p:nvPr/>
        </p:nvSpPr>
        <p:spPr>
          <a:xfrm>
            <a:off x="3716851" y="1230620"/>
            <a:ext cx="828000" cy="707886"/>
          </a:xfrm>
          <a:prstGeom prst="rect">
            <a:avLst/>
          </a:prstGeom>
          <a:noFill/>
          <a:ln>
            <a:noFill/>
          </a:ln>
        </p:spPr>
        <p:txBody>
          <a:bodyPr wrap="square" rtlCol="0">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65662" y="270080"/>
            <a:ext cx="5400675" cy="521970"/>
          </a:xfrm>
          <a:prstGeom prst="rect">
            <a:avLst/>
          </a:prstGeom>
          <a:noFill/>
        </p:spPr>
        <p:txBody>
          <a:bodyPr wrap="square" rtlCol="0">
            <a:spAutoFit/>
          </a:bodyPr>
          <a:lstStyle/>
          <a:p>
            <a:r>
              <a:rPr lang="zh-CN" altLang="en-US" sz="2800" b="1" dirty="0">
                <a:latin typeface="微软雅黑" panose="020B0503020204020204" pitchFamily="34" charset="-122"/>
              </a:rPr>
              <a:t>事前评估目的</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11</a:t>
            </a:fld>
            <a:endParaRPr lang="zh-CN" altLang="en-US" dirty="0"/>
          </a:p>
        </p:txBody>
      </p:sp>
      <p:sp>
        <p:nvSpPr>
          <p:cNvPr id="5" name="矩形 4"/>
          <p:cNvSpPr/>
          <p:nvPr/>
        </p:nvSpPr>
        <p:spPr>
          <a:xfrm>
            <a:off x="508635" y="1471930"/>
            <a:ext cx="10801350" cy="1631216"/>
          </a:xfrm>
          <a:prstGeom prst="rect">
            <a:avLst/>
          </a:prstGeom>
        </p:spPr>
        <p:txBody>
          <a:bodyPr wrap="square">
            <a:spAutoFit/>
          </a:bodyPr>
          <a:lstStyle/>
          <a:p>
            <a:pPr>
              <a:lnSpc>
                <a:spcPct val="125000"/>
              </a:lnSpc>
            </a:pPr>
            <a:r>
              <a:rPr lang="zh-CN" altLang="en-US" sz="2000" dirty="0">
                <a:solidFill>
                  <a:schemeClr val="tx1">
                    <a:lumMod val="75000"/>
                    <a:lumOff val="25000"/>
                  </a:schemeClr>
                </a:solidFill>
                <a:latin typeface="微软雅黑" pitchFamily="34" charset="-122"/>
                <a:ea typeface="微软雅黑" pitchFamily="34" charset="-122"/>
              </a:rPr>
              <a:t>   各部门各单位要结合预算评审、项目审批等，对新出台的重大项目预算及方案开展事前评估论证，</a:t>
            </a:r>
            <a:r>
              <a:rPr lang="zh-CN" altLang="en-US" sz="2000" dirty="0"/>
              <a:t>明确事前评估及其结果应作为预算安排的重要参</a:t>
            </a:r>
            <a:r>
              <a:rPr lang="zh-CN" altLang="en-US" sz="2000" dirty="0">
                <a:solidFill>
                  <a:schemeClr val="tx1">
                    <a:lumMod val="75000"/>
                    <a:lumOff val="25000"/>
                  </a:schemeClr>
                </a:solidFill>
                <a:latin typeface="微软雅黑" pitchFamily="34" charset="-122"/>
                <a:ea typeface="微软雅黑" pitchFamily="34" charset="-122"/>
              </a:rPr>
              <a:t>政策、</a:t>
            </a:r>
            <a:r>
              <a:rPr lang="zh-CN" altLang="en-US" sz="2000" dirty="0"/>
              <a:t>考依据，事前评估工作不替代预算决策程序。</a:t>
            </a:r>
            <a:r>
              <a:rPr lang="zh-CN" altLang="en-US" sz="2000" b="1" dirty="0">
                <a:solidFill>
                  <a:srgbClr val="C00000"/>
                </a:solidFill>
              </a:rPr>
              <a:t>要有严谨可研报告和专家论证意见支持。 </a:t>
            </a:r>
            <a:endParaRPr lang="en-US" altLang="zh-CN" sz="2000" b="1" dirty="0">
              <a:solidFill>
                <a:srgbClr val="C00000"/>
              </a:solidFill>
              <a:latin typeface="微软雅黑" pitchFamily="34" charset="-122"/>
              <a:ea typeface="微软雅黑" pitchFamily="34" charset="-122"/>
            </a:endParaRPr>
          </a:p>
          <a:p>
            <a:pPr>
              <a:lnSpc>
                <a:spcPct val="125000"/>
              </a:lnSpc>
            </a:pPr>
            <a:endParaRPr lang="zh-CN" altLang="en-US" sz="2000" dirty="0"/>
          </a:p>
        </p:txBody>
      </p:sp>
      <p:sp>
        <p:nvSpPr>
          <p:cNvPr id="6" name="矩形 5"/>
          <p:cNvSpPr/>
          <p:nvPr/>
        </p:nvSpPr>
        <p:spPr>
          <a:xfrm>
            <a:off x="695323" y="926774"/>
            <a:ext cx="2339102" cy="461665"/>
          </a:xfrm>
          <a:prstGeom prst="rect">
            <a:avLst/>
          </a:prstGeom>
          <a:solidFill>
            <a:schemeClr val="accent1"/>
          </a:solidFill>
        </p:spPr>
        <p:txBody>
          <a:bodyPr wrap="none">
            <a:spAutoFit/>
          </a:bodyPr>
          <a:lstStyle/>
          <a:p>
            <a:r>
              <a:rPr lang="zh-CN" altLang="en-US" sz="2400" b="1" dirty="0">
                <a:solidFill>
                  <a:schemeClr val="bg1"/>
                </a:solidFill>
              </a:rPr>
              <a:t>（一）落实要求</a:t>
            </a:r>
          </a:p>
        </p:txBody>
      </p:sp>
      <p:sp>
        <p:nvSpPr>
          <p:cNvPr id="8" name="矩形 7"/>
          <p:cNvSpPr/>
          <p:nvPr/>
        </p:nvSpPr>
        <p:spPr>
          <a:xfrm>
            <a:off x="695323" y="2802484"/>
            <a:ext cx="2316480" cy="460375"/>
          </a:xfrm>
          <a:prstGeom prst="rect">
            <a:avLst/>
          </a:prstGeom>
          <a:solidFill>
            <a:schemeClr val="accent1"/>
          </a:solidFill>
        </p:spPr>
        <p:txBody>
          <a:bodyPr wrap="none">
            <a:spAutoFit/>
          </a:bodyPr>
          <a:lstStyle/>
          <a:p>
            <a:pPr algn="l"/>
            <a:r>
              <a:rPr lang="zh-CN" altLang="en-US" sz="2400" b="1" dirty="0">
                <a:solidFill>
                  <a:schemeClr val="bg1"/>
                </a:solidFill>
              </a:rPr>
              <a:t>（二）压实责任</a:t>
            </a:r>
          </a:p>
        </p:txBody>
      </p:sp>
      <p:sp>
        <p:nvSpPr>
          <p:cNvPr id="14" name="文本框 13"/>
          <p:cNvSpPr txBox="1"/>
          <p:nvPr/>
        </p:nvSpPr>
        <p:spPr>
          <a:xfrm>
            <a:off x="695325" y="3462020"/>
            <a:ext cx="10615295" cy="1015663"/>
          </a:xfrm>
          <a:prstGeom prst="rect">
            <a:avLst/>
          </a:prstGeom>
          <a:noFill/>
          <a:ln w="9525">
            <a:noFill/>
          </a:ln>
        </p:spPr>
        <p:txBody>
          <a:bodyPr wrap="square">
            <a:spAutoFit/>
          </a:bodyPr>
          <a:lstStyle/>
          <a:p>
            <a:pPr indent="406400"/>
            <a:r>
              <a:rPr lang="zh-CN" altLang="en-US" sz="2000" b="0" dirty="0"/>
              <a:t>压实预算部门的主体责任，落实全面实施预算绩效管理的要求，预算部门作为项目的申报和执行主体，要保证申报的项目、政策质量，</a:t>
            </a:r>
            <a:r>
              <a:rPr lang="zh-CN" altLang="en-US" sz="2000" dirty="0"/>
              <a:t>强化支出责任，提高财政资金配置效率和使用效益。</a:t>
            </a:r>
            <a:r>
              <a:rPr lang="zh-CN" altLang="en-US" sz="2000" b="1" dirty="0">
                <a:solidFill>
                  <a:srgbClr val="C00000"/>
                </a:solidFill>
              </a:rPr>
              <a:t>要有完整的实施方案和预期绩效报告支持 。</a:t>
            </a:r>
          </a:p>
        </p:txBody>
      </p:sp>
      <p:sp>
        <p:nvSpPr>
          <p:cNvPr id="15" name="矩形 14"/>
          <p:cNvSpPr/>
          <p:nvPr/>
        </p:nvSpPr>
        <p:spPr>
          <a:xfrm>
            <a:off x="731418" y="4584962"/>
            <a:ext cx="2316480" cy="460375"/>
          </a:xfrm>
          <a:prstGeom prst="rect">
            <a:avLst/>
          </a:prstGeom>
          <a:solidFill>
            <a:schemeClr val="accent1"/>
          </a:solidFill>
        </p:spPr>
        <p:txBody>
          <a:bodyPr wrap="none">
            <a:spAutoFit/>
          </a:bodyPr>
          <a:lstStyle/>
          <a:p>
            <a:pPr algn="l"/>
            <a:r>
              <a:rPr lang="zh-CN" altLang="en-US" sz="2400" b="1" dirty="0">
                <a:solidFill>
                  <a:schemeClr val="bg1"/>
                </a:solidFill>
              </a:rPr>
              <a:t>（三）提高质量</a:t>
            </a:r>
          </a:p>
        </p:txBody>
      </p:sp>
      <p:sp>
        <p:nvSpPr>
          <p:cNvPr id="16" name="文本框 15"/>
          <p:cNvSpPr txBox="1"/>
          <p:nvPr/>
        </p:nvSpPr>
        <p:spPr>
          <a:xfrm>
            <a:off x="745958" y="5293895"/>
            <a:ext cx="10563392" cy="1015663"/>
          </a:xfrm>
          <a:prstGeom prst="rect">
            <a:avLst/>
          </a:prstGeom>
          <a:noFill/>
          <a:ln w="9525">
            <a:noFill/>
          </a:ln>
        </p:spPr>
        <p:txBody>
          <a:bodyPr wrap="square">
            <a:spAutoFit/>
          </a:bodyPr>
          <a:lstStyle/>
          <a:p>
            <a:pPr indent="406400"/>
            <a:r>
              <a:rPr lang="zh-CN" altLang="en-US" sz="2000" b="0" dirty="0"/>
              <a:t>通过优化评估指标体系和评估流程，提高预算部门立项决策的精准性和资金使用有效性，同时提升事前评估工作效率和质量，为后续项目实施夯实绩效管理基础，形成</a:t>
            </a:r>
            <a:r>
              <a:rPr lang="zh-CN" altLang="en-US" sz="2000" dirty="0"/>
              <a:t>绩效预算闭环管理模式。</a:t>
            </a:r>
            <a:r>
              <a:rPr lang="zh-CN" altLang="en-US" sz="2000" b="1" dirty="0"/>
              <a:t>（</a:t>
            </a:r>
            <a:r>
              <a:rPr lang="zh-CN" altLang="en-US" sz="2000" b="1" dirty="0">
                <a:solidFill>
                  <a:srgbClr val="C00000"/>
                </a:solidFill>
              </a:rPr>
              <a:t>要有明确的绩效目标管理意识）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5190" y="445168"/>
            <a:ext cx="10127726" cy="5176623"/>
          </a:xfrm>
        </p:spPr>
        <p:txBody>
          <a:bodyPr>
            <a:noAutofit/>
          </a:bodyPr>
          <a:lstStyle/>
          <a:p>
            <a:r>
              <a:rPr lang="en-US" altLang="zh-CN" sz="2000" dirty="0" smtClean="0">
                <a:ea typeface="宋体" panose="02010600030101010101" pitchFamily="2" charset="-122"/>
              </a:rPr>
              <a:t>   </a:t>
            </a:r>
            <a:r>
              <a:rPr lang="zh-CN" altLang="zh-CN" sz="2000" dirty="0" smtClean="0">
                <a:ea typeface="宋体" panose="02010600030101010101" pitchFamily="2" charset="-122"/>
              </a:rPr>
              <a:t>事前绩效评估</a:t>
            </a:r>
            <a:r>
              <a:rPr lang="zh-CN" altLang="zh-CN" sz="2000" dirty="0" smtClean="0">
                <a:solidFill>
                  <a:srgbClr val="FF0000"/>
                </a:solidFill>
                <a:ea typeface="宋体" panose="02010600030101010101" pitchFamily="2" charset="-122"/>
              </a:rPr>
              <a:t>工作重点</a:t>
            </a:r>
            <a:r>
              <a:rPr lang="zh-CN" altLang="zh-CN" sz="2000" dirty="0" smtClean="0">
                <a:ea typeface="宋体" panose="02010600030101010101" pitchFamily="2" charset="-122"/>
              </a:rPr>
              <a:t>在于解决</a:t>
            </a:r>
            <a:r>
              <a:rPr lang="zh-CN" altLang="en-US" sz="2000" b="1" dirty="0" smtClean="0">
                <a:solidFill>
                  <a:srgbClr val="C00000"/>
                </a:solidFill>
                <a:ea typeface="宋体" panose="02010600030101010101" pitchFamily="2" charset="-122"/>
              </a:rPr>
              <a:t>项目（政策）立项的先期论证，规范立项机制，为项目储备库建设、预算申报与评审提供重要依据。</a:t>
            </a:r>
            <a:r>
              <a:rPr lang="zh-CN" altLang="en-US" sz="2000" dirty="0" smtClean="0">
                <a:ea typeface="宋体" panose="02010600030101010101" pitchFamily="2" charset="-122"/>
              </a:rPr>
              <a:t>依此可得出 基建类项目事前绩效评估目的。</a:t>
            </a:r>
            <a:endParaRPr lang="en-US" altLang="zh-CN" sz="2000" dirty="0" smtClean="0">
              <a:ea typeface="宋体" panose="02010600030101010101" pitchFamily="2" charset="-122"/>
            </a:endParaRPr>
          </a:p>
          <a:p>
            <a:r>
              <a:rPr lang="en-US" altLang="zh-CN" sz="2000" dirty="0" smtClean="0">
                <a:ea typeface="宋体" panose="02010600030101010101" pitchFamily="2" charset="-122"/>
              </a:rPr>
              <a:t>  1.</a:t>
            </a:r>
            <a:r>
              <a:rPr lang="zh-CN" altLang="en-US" sz="2000" dirty="0" smtClean="0">
                <a:ea typeface="宋体" panose="02010600030101010101" pitchFamily="2" charset="-122"/>
              </a:rPr>
              <a:t>解决立项的依法合规性问题。基建类项目</a:t>
            </a:r>
            <a:r>
              <a:rPr lang="zh-CN" altLang="zh-CN" sz="2000" dirty="0" smtClean="0">
                <a:ea typeface="宋体" panose="02010600030101010101" pitchFamily="2" charset="-122"/>
              </a:rPr>
              <a:t>事前绩效评估</a:t>
            </a:r>
            <a:r>
              <a:rPr lang="zh-CN" altLang="en-US" sz="2000" dirty="0" smtClean="0">
                <a:solidFill>
                  <a:srgbClr val="FF0000"/>
                </a:solidFill>
                <a:ea typeface="宋体" panose="02010600030101010101" pitchFamily="2" charset="-122"/>
              </a:rPr>
              <a:t>目的</a:t>
            </a:r>
            <a:r>
              <a:rPr lang="zh-CN" altLang="zh-CN" sz="2000" dirty="0" smtClean="0">
                <a:ea typeface="宋体" panose="02010600030101010101" pitchFamily="2" charset="-122"/>
              </a:rPr>
              <a:t>在于解决</a:t>
            </a:r>
            <a:r>
              <a:rPr lang="zh-CN" altLang="en-US" sz="2000" dirty="0" smtClean="0">
                <a:solidFill>
                  <a:srgbClr val="C00000"/>
                </a:solidFill>
              </a:rPr>
              <a:t>项目立项的合规性，立项程序的规范性。关注</a:t>
            </a:r>
            <a:r>
              <a:rPr lang="en-US" altLang="zh-CN" sz="2000" dirty="0" smtClean="0">
                <a:solidFill>
                  <a:srgbClr val="C00000"/>
                </a:solidFill>
              </a:rPr>
              <a:t> </a:t>
            </a:r>
            <a:r>
              <a:rPr lang="zh-CN" altLang="en-US" sz="2000" b="1" dirty="0" smtClean="0"/>
              <a:t>产权问题、规划问题；任务与资金边界等问题，全方位避免程序程序程序倒置或漏项问题。</a:t>
            </a:r>
            <a:r>
              <a:rPr lang="zh-CN" altLang="zh-CN" sz="2000" dirty="0" smtClean="0"/>
              <a:t>重点</a:t>
            </a:r>
            <a:r>
              <a:rPr lang="zh-CN" altLang="en-US" sz="2000" dirty="0" smtClean="0"/>
              <a:t>解决立项程序的规范性，如</a:t>
            </a:r>
            <a:r>
              <a:rPr lang="zh-CN" altLang="zh-CN" sz="2000" dirty="0" smtClean="0"/>
              <a:t>发改</a:t>
            </a:r>
            <a:r>
              <a:rPr lang="zh-CN" altLang="en-US" sz="2000" dirty="0" smtClean="0"/>
              <a:t>、规</a:t>
            </a:r>
            <a:r>
              <a:rPr lang="zh-CN" altLang="zh-CN" sz="2000" dirty="0" smtClean="0"/>
              <a:t>委</a:t>
            </a:r>
            <a:r>
              <a:rPr lang="zh-CN" altLang="en-US" sz="2000" dirty="0" smtClean="0"/>
              <a:t>、市政等相关部门批复程续及</a:t>
            </a:r>
            <a:r>
              <a:rPr lang="zh-CN" altLang="zh-CN" sz="2000" dirty="0" smtClean="0"/>
              <a:t>审批</a:t>
            </a:r>
            <a:r>
              <a:rPr lang="zh-CN" altLang="en-US" sz="2000" dirty="0" smtClean="0"/>
              <a:t>情况</a:t>
            </a:r>
            <a:r>
              <a:rPr lang="zh-CN" altLang="en-US" sz="2000" dirty="0" smtClean="0">
                <a:solidFill>
                  <a:srgbClr val="C00000"/>
                </a:solidFill>
              </a:rPr>
              <a:t> </a:t>
            </a:r>
            <a:endParaRPr lang="en-US" altLang="zh-CN" sz="2000" b="1" dirty="0" smtClean="0"/>
          </a:p>
          <a:p>
            <a:r>
              <a:rPr lang="en-US" altLang="zh-CN" sz="2000" dirty="0" smtClean="0"/>
              <a:t>    2.</a:t>
            </a:r>
            <a:r>
              <a:rPr lang="zh-CN" altLang="en-US" sz="2000" dirty="0" smtClean="0"/>
              <a:t>解决资金需求的合理性问题。目的在于解决</a:t>
            </a:r>
            <a:r>
              <a:rPr lang="zh-CN" altLang="en-US" sz="2000" dirty="0" smtClean="0">
                <a:solidFill>
                  <a:srgbClr val="C00000"/>
                </a:solidFill>
              </a:rPr>
              <a:t>目标任务、资金需求</a:t>
            </a:r>
            <a:r>
              <a:rPr lang="zh-CN" altLang="zh-CN" sz="2000" dirty="0" smtClean="0">
                <a:solidFill>
                  <a:srgbClr val="C00000"/>
                </a:solidFill>
              </a:rPr>
              <a:t>及</a:t>
            </a:r>
            <a:r>
              <a:rPr lang="zh-CN" altLang="en-US" sz="2000" dirty="0" smtClean="0">
                <a:solidFill>
                  <a:srgbClr val="C00000"/>
                </a:solidFill>
              </a:rPr>
              <a:t>预算申报的一致性问题</a:t>
            </a:r>
            <a:r>
              <a:rPr lang="zh-CN" altLang="en-US" sz="2000" dirty="0" smtClean="0"/>
              <a:t>；在</a:t>
            </a:r>
            <a:r>
              <a:rPr lang="zh-CN" altLang="zh-CN" sz="2000" dirty="0" smtClean="0"/>
              <a:t>明确工程建设规划</a:t>
            </a:r>
            <a:r>
              <a:rPr lang="zh-CN" altLang="en-US" sz="2000" dirty="0" smtClean="0"/>
              <a:t>的基础上</a:t>
            </a:r>
            <a:r>
              <a:rPr lang="zh-CN" altLang="zh-CN" sz="2000" dirty="0" smtClean="0"/>
              <a:t>，</a:t>
            </a:r>
            <a:r>
              <a:rPr lang="zh-CN" altLang="en-US" sz="2000" dirty="0" smtClean="0"/>
              <a:t>关注任务与资金的对应性；</a:t>
            </a:r>
            <a:endParaRPr lang="en-US" altLang="zh-CN" sz="2000" dirty="0" smtClean="0"/>
          </a:p>
          <a:p>
            <a:r>
              <a:rPr lang="en-US" altLang="zh-CN" sz="2000" dirty="0" smtClean="0"/>
              <a:t>    3.</a:t>
            </a:r>
            <a:r>
              <a:rPr lang="zh-CN" altLang="en-US" sz="2000" dirty="0" smtClean="0"/>
              <a:t>解决建设任务的可行性。目的在于解决</a:t>
            </a:r>
            <a:r>
              <a:rPr lang="zh-CN" altLang="en-US" sz="2000" dirty="0" smtClean="0">
                <a:solidFill>
                  <a:srgbClr val="C00000"/>
                </a:solidFill>
              </a:rPr>
              <a:t>施工前置基础与条件、技术路径与设计、施工方案、建设周期与进度是否可行；</a:t>
            </a:r>
            <a:endParaRPr lang="en-US" altLang="zh-CN" sz="2000" dirty="0" smtClean="0">
              <a:solidFill>
                <a:srgbClr val="C00000"/>
              </a:solidFill>
            </a:endParaRPr>
          </a:p>
          <a:p>
            <a:r>
              <a:rPr lang="en-US" altLang="zh-CN" sz="2000" dirty="0" smtClean="0"/>
              <a:t>   4.</a:t>
            </a:r>
            <a:r>
              <a:rPr lang="zh-CN" altLang="en-US" sz="2000" dirty="0" smtClean="0"/>
              <a:t>解决工程预算可靠性问题。目的在于解决成本可控性问题。包括</a:t>
            </a:r>
            <a:r>
              <a:rPr lang="zh-CN" altLang="zh-CN" sz="2000" dirty="0" smtClean="0">
                <a:solidFill>
                  <a:srgbClr val="C00000"/>
                </a:solidFill>
              </a:rPr>
              <a:t>施工技术、技术标准、</a:t>
            </a:r>
            <a:r>
              <a:rPr lang="zh-CN" altLang="en-US" sz="2000" dirty="0" smtClean="0">
                <a:solidFill>
                  <a:srgbClr val="C00000"/>
                </a:solidFill>
              </a:rPr>
              <a:t>工程量清单；取费依据与标准</a:t>
            </a:r>
            <a:r>
              <a:rPr lang="zh-CN" altLang="en-US" sz="2000" dirty="0" smtClean="0"/>
              <a:t>；</a:t>
            </a:r>
            <a:r>
              <a:rPr lang="zh-CN" altLang="zh-CN" sz="2000" dirty="0" smtClean="0"/>
              <a:t>工程概算</a:t>
            </a:r>
            <a:r>
              <a:rPr lang="zh-CN" altLang="en-US" sz="2000" dirty="0" smtClean="0"/>
              <a:t>与预算；</a:t>
            </a:r>
            <a:r>
              <a:rPr lang="zh-CN" altLang="zh-CN" sz="2000" dirty="0" smtClean="0"/>
              <a:t>后期维护及</a:t>
            </a:r>
            <a:r>
              <a:rPr lang="zh-CN" altLang="en-US" sz="2000" dirty="0" smtClean="0"/>
              <a:t>可持续性。</a:t>
            </a:r>
          </a:p>
          <a:p>
            <a:r>
              <a:rPr lang="en-US" altLang="zh-CN" sz="2000" dirty="0" smtClean="0"/>
              <a:t>              </a:t>
            </a:r>
            <a:r>
              <a:rPr lang="zh-CN" altLang="en-US" sz="2000" dirty="0" smtClean="0"/>
              <a:t> </a:t>
            </a:r>
            <a:endParaRPr lang="zh-CN" altLang="en-US" sz="2000" dirty="0"/>
          </a:p>
        </p:txBody>
      </p:sp>
    </p:spTree>
    <p:extLst>
      <p:ext uri="{BB962C8B-B14F-4D97-AF65-F5344CB8AC3E}">
        <p14:creationId xmlns="" xmlns:p14="http://schemas.microsoft.com/office/powerpoint/2010/main" val="26078494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77143" y="1259175"/>
            <a:ext cx="7837714" cy="4339650"/>
          </a:xfrm>
          <a:prstGeom prst="rect">
            <a:avLst/>
          </a:prstGeom>
          <a:noFill/>
          <a:ln>
            <a:noFill/>
          </a:ln>
        </p:spPr>
        <p:txBody>
          <a:bodyPr wrap="square" rtlCol="0">
            <a:spAutoFit/>
          </a:bodyPr>
          <a:lstStyle>
            <a:defPPr>
              <a:defRPr lang="zh-CN"/>
            </a:defPPr>
            <a:lvl1pPr algn="ctr">
              <a:defRPr sz="13800" b="1">
                <a:solidFill>
                  <a:schemeClr val="tx1">
                    <a:lumMod val="50000"/>
                    <a:lumOff val="50000"/>
                    <a:alpha val="23000"/>
                  </a:schemeClr>
                </a:solidFill>
                <a:latin typeface="微软雅黑" panose="020B0503020204020204" pitchFamily="34" charset="-122"/>
                <a:ea typeface="微软雅黑" panose="020B0503020204020204" pitchFamily="34" charset="-122"/>
              </a:defRPr>
            </a:lvl1pPr>
          </a:lstStyle>
          <a:p>
            <a:r>
              <a:rPr lang="en-US" altLang="zh-CN" dirty="0"/>
              <a:t>PART</a:t>
            </a:r>
          </a:p>
          <a:p>
            <a:r>
              <a:rPr lang="en-US" altLang="zh-CN" dirty="0"/>
              <a:t>THREE</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87549" y="2220549"/>
            <a:ext cx="2416902" cy="2416902"/>
            <a:chOff x="4887549" y="1124584"/>
            <a:chExt cx="2416902" cy="2416902"/>
          </a:xfrm>
        </p:grpSpPr>
        <p:sp>
          <p:nvSpPr>
            <p:cNvPr id="47" name="文本框 46"/>
            <p:cNvSpPr txBox="1"/>
            <p:nvPr/>
          </p:nvSpPr>
          <p:spPr>
            <a:xfrm>
              <a:off x="4887549" y="1178873"/>
              <a:ext cx="2416902" cy="2306955"/>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rPr>
                <a:t>主要内容</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16"/>
          <p:cNvSpPr txBox="1"/>
          <p:nvPr/>
        </p:nvSpPr>
        <p:spPr>
          <a:xfrm>
            <a:off x="3681663" y="1455821"/>
            <a:ext cx="1055693" cy="707886"/>
          </a:xfrm>
          <a:prstGeom prst="rect">
            <a:avLst/>
          </a:prstGeom>
          <a:noFill/>
          <a:ln>
            <a:noFill/>
          </a:ln>
        </p:spPr>
        <p:txBody>
          <a:bodyPr wrap="square" rtlCol="0">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03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55482" y="263602"/>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一、评估原则</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14</a:t>
            </a:fld>
            <a:endParaRPr lang="zh-CN" altLang="en-US" dirty="0"/>
          </a:p>
        </p:txBody>
      </p:sp>
      <p:sp>
        <p:nvSpPr>
          <p:cNvPr id="8" name="矩形 7"/>
          <p:cNvSpPr/>
          <p:nvPr/>
        </p:nvSpPr>
        <p:spPr>
          <a:xfrm>
            <a:off x="695325" y="825284"/>
            <a:ext cx="10801350" cy="441916"/>
          </a:xfrm>
          <a:prstGeom prst="rect">
            <a:avLst/>
          </a:prstGeom>
        </p:spPr>
        <p:txBody>
          <a:bodyPr wrap="square">
            <a:spAutoFit/>
          </a:bodyPr>
          <a:lstStyle/>
          <a:p>
            <a:pPr marL="285750" indent="-285750">
              <a:lnSpc>
                <a:spcPct val="125000"/>
              </a:lnSpc>
            </a:pPr>
            <a:r>
              <a:rPr lang="zh-CN" altLang="en-US" sz="2000" dirty="0">
                <a:latin typeface="+mn-ea"/>
              </a:rPr>
              <a:t> </a:t>
            </a:r>
          </a:p>
        </p:txBody>
      </p:sp>
      <p:sp>
        <p:nvSpPr>
          <p:cNvPr id="100" name="文本框 99"/>
          <p:cNvSpPr txBox="1"/>
          <p:nvPr/>
        </p:nvSpPr>
        <p:spPr>
          <a:xfrm>
            <a:off x="826477" y="844062"/>
            <a:ext cx="10668928" cy="6041185"/>
          </a:xfrm>
          <a:prstGeom prst="rect">
            <a:avLst/>
          </a:prstGeom>
          <a:noFill/>
          <a:ln w="9525">
            <a:noFill/>
          </a:ln>
        </p:spPr>
        <p:txBody>
          <a:bodyPr wrap="square">
            <a:spAutoFit/>
          </a:bodyPr>
          <a:lstStyle/>
          <a:p>
            <a:pPr fontAlgn="base">
              <a:lnSpc>
                <a:spcPct val="150000"/>
              </a:lnSpc>
            </a:pPr>
            <a:r>
              <a:rPr lang="en-US" altLang="zh-CN" sz="2000" b="0" dirty="0">
                <a:latin typeface="+mn-ea"/>
              </a:rPr>
              <a:t> </a:t>
            </a:r>
            <a:r>
              <a:rPr lang="zh-CN" altLang="zh-CN" b="1" dirty="0">
                <a:solidFill>
                  <a:srgbClr val="C00000"/>
                </a:solidFill>
              </a:rPr>
              <a:t>（一）坚持合规导向。</a:t>
            </a:r>
            <a:r>
              <a:rPr lang="zh-CN" altLang="zh-CN" dirty="0"/>
              <a:t>基建改造类项目立项的前置条件、审批程序复杂，涉及到发改委、规自委、住建委</a:t>
            </a:r>
            <a:r>
              <a:rPr lang="zh-CN" altLang="en-US" dirty="0"/>
              <a:t>、市政</a:t>
            </a:r>
            <a:r>
              <a:rPr lang="zh-CN" altLang="zh-CN" dirty="0"/>
              <a:t>及应急、消防等多家审批部门，为保证项目论证、项目设计、预算申请各环节符合法律、法规及行业规定要求，在事前评估环节必须加强对基建改造类</a:t>
            </a:r>
            <a:r>
              <a:rPr lang="zh-CN" altLang="zh-CN" dirty="0">
                <a:solidFill>
                  <a:srgbClr val="C00000"/>
                </a:solidFill>
              </a:rPr>
              <a:t>项目立项的合法性与合规性评估，</a:t>
            </a:r>
            <a:r>
              <a:rPr lang="zh-CN" altLang="zh-CN" dirty="0"/>
              <a:t>以此强化项目申报主体依法合规立项的意识，确保基建改造类项目“立的住，行的远”</a:t>
            </a:r>
          </a:p>
          <a:p>
            <a:pPr fontAlgn="base">
              <a:lnSpc>
                <a:spcPct val="150000"/>
              </a:lnSpc>
            </a:pPr>
            <a:r>
              <a:rPr lang="zh-CN" altLang="zh-CN" b="1" dirty="0">
                <a:solidFill>
                  <a:srgbClr val="C00000"/>
                </a:solidFill>
              </a:rPr>
              <a:t>（二）坚持专业导向。</a:t>
            </a:r>
            <a:r>
              <a:rPr lang="zh-CN" altLang="zh-CN" dirty="0"/>
              <a:t>财政立项支持的基建改造类项目，虽有别于发改委新增固定资产投资项目，但也有着严格的</a:t>
            </a:r>
            <a:r>
              <a:rPr lang="zh-CN" altLang="zh-CN" dirty="0">
                <a:solidFill>
                  <a:srgbClr val="C00000"/>
                </a:solidFill>
              </a:rPr>
              <a:t>专业化操作流程和技术要求</a:t>
            </a:r>
            <a:r>
              <a:rPr lang="zh-CN" altLang="zh-CN" dirty="0"/>
              <a:t>，为此，要求项目立项主体、预算批复主体和资金评审主体牢牢把握和了解</a:t>
            </a:r>
            <a:r>
              <a:rPr lang="zh-CN" altLang="en-US" dirty="0"/>
              <a:t>不同类别</a:t>
            </a:r>
            <a:r>
              <a:rPr lang="zh-CN" altLang="en-US" dirty="0">
                <a:solidFill>
                  <a:srgbClr val="C00000"/>
                </a:solidFill>
              </a:rPr>
              <a:t>（安全隐患、基建改造、电力增容、管网建设）</a:t>
            </a:r>
            <a:r>
              <a:rPr lang="zh-CN" altLang="zh-CN" dirty="0"/>
              <a:t>基建改造类项目的专业性要求及相关技术性标准，增强该类项目事前绩效评估工作的针对性、实效性。</a:t>
            </a:r>
          </a:p>
          <a:p>
            <a:pPr fontAlgn="base">
              <a:lnSpc>
                <a:spcPct val="150000"/>
              </a:lnSpc>
            </a:pPr>
            <a:r>
              <a:rPr lang="zh-CN" altLang="zh-CN" b="1" dirty="0">
                <a:solidFill>
                  <a:srgbClr val="C00000"/>
                </a:solidFill>
              </a:rPr>
              <a:t>（三）坚持制度导向。</a:t>
            </a:r>
            <a:r>
              <a:rPr lang="zh-CN" altLang="zh-CN" dirty="0"/>
              <a:t>基建改造类项目内容具有共性与差异化突出的特点，通过制定规范的</a:t>
            </a:r>
            <a:r>
              <a:rPr lang="zh-CN" altLang="en-US" dirty="0"/>
              <a:t>项目、资金与预算</a:t>
            </a:r>
            <a:r>
              <a:rPr lang="zh-CN" altLang="en-US" dirty="0">
                <a:solidFill>
                  <a:srgbClr val="C00000"/>
                </a:solidFill>
              </a:rPr>
              <a:t>管理机制</a:t>
            </a:r>
            <a:r>
              <a:rPr lang="zh-CN" altLang="zh-CN" dirty="0"/>
              <a:t>，用于指导各相关部门、人员将该类项目事前评估工作要求贯穿落实到立项工作中，形成一以贯之的长效工作机制。</a:t>
            </a:r>
          </a:p>
          <a:p>
            <a:pPr fontAlgn="base">
              <a:lnSpc>
                <a:spcPct val="150000"/>
              </a:lnSpc>
            </a:pPr>
            <a:r>
              <a:rPr lang="zh-CN" altLang="zh-CN" b="1" dirty="0">
                <a:solidFill>
                  <a:srgbClr val="C00000"/>
                </a:solidFill>
              </a:rPr>
              <a:t>（四）坚持协同配合。</a:t>
            </a:r>
            <a:r>
              <a:rPr lang="zh-CN" altLang="zh-CN" dirty="0"/>
              <a:t>发挥</a:t>
            </a:r>
            <a:r>
              <a:rPr lang="zh-CN" altLang="en-US" dirty="0"/>
              <a:t>基建</a:t>
            </a:r>
            <a:r>
              <a:rPr lang="zh-CN" altLang="zh-CN" dirty="0"/>
              <a:t>处主导作用，引导部门、单位、处室增强绩效责任意识，提高对各类基建改造类项目的重视程度和参与度，形成部门</a:t>
            </a:r>
            <a:r>
              <a:rPr lang="zh-CN" altLang="en-US" dirty="0"/>
              <a:t>内部各职能</a:t>
            </a:r>
            <a:r>
              <a:rPr lang="zh-CN" altLang="zh-CN" dirty="0"/>
              <a:t>处室</a:t>
            </a:r>
            <a:r>
              <a:rPr lang="zh-CN" altLang="en-US" dirty="0"/>
              <a:t>间</a:t>
            </a:r>
            <a:r>
              <a:rPr lang="zh-CN" altLang="zh-CN" dirty="0"/>
              <a:t>协调一致</a:t>
            </a:r>
            <a:r>
              <a:rPr lang="zh-CN" altLang="zh-CN" dirty="0" smtClean="0"/>
              <a:t>的</a:t>
            </a:r>
            <a:r>
              <a:rPr lang="zh-CN" altLang="en-US" dirty="0" smtClean="0"/>
              <a:t>业财融合</a:t>
            </a:r>
            <a:r>
              <a:rPr lang="zh-CN" altLang="zh-CN" dirty="0" smtClean="0"/>
              <a:t>绩效</a:t>
            </a:r>
            <a:r>
              <a:rPr lang="zh-CN" altLang="zh-CN" dirty="0"/>
              <a:t>管理合力。</a:t>
            </a:r>
          </a:p>
          <a:p>
            <a:pPr fontAlgn="base"/>
            <a:r>
              <a:rPr lang="en-US" altLang="zh-CN" sz="2000" dirty="0"/>
              <a:t> </a:t>
            </a:r>
            <a:endParaRPr lang="zh-CN" altLang="zh-CN" sz="2000" dirty="0"/>
          </a:p>
        </p:txBody>
      </p:sp>
      <p:sp>
        <p:nvSpPr>
          <p:cNvPr id="19" name="文本框 18"/>
          <p:cNvSpPr txBox="1"/>
          <p:nvPr/>
        </p:nvSpPr>
        <p:spPr>
          <a:xfrm>
            <a:off x="695325" y="5471795"/>
            <a:ext cx="10801350" cy="400110"/>
          </a:xfrm>
          <a:prstGeom prst="rect">
            <a:avLst/>
          </a:prstGeom>
          <a:noFill/>
          <a:ln w="9525">
            <a:noFill/>
          </a:ln>
        </p:spPr>
        <p:txBody>
          <a:bodyPr wrap="square">
            <a:spAutoFit/>
          </a:bodyPr>
          <a:lstStyle/>
          <a:p>
            <a:pPr lvl="0" indent="406400" algn="l">
              <a:buClrTx/>
              <a:buSzTx/>
              <a:buFontTx/>
            </a:pPr>
            <a:r>
              <a:rPr lang="en-US" altLang="zh-CN" sz="2000" dirty="0">
                <a:latin typeface="+mn-ea"/>
                <a:sym typeface="+mn-ea"/>
              </a:rPr>
              <a:t> </a:t>
            </a:r>
          </a:p>
        </p:txBody>
      </p:sp>
      <p:sp>
        <p:nvSpPr>
          <p:cNvPr id="12" name="矩形 11"/>
          <p:cNvSpPr/>
          <p:nvPr/>
        </p:nvSpPr>
        <p:spPr>
          <a:xfrm>
            <a:off x="3127375" y="123151"/>
            <a:ext cx="3048000" cy="441916"/>
          </a:xfrm>
          <a:prstGeom prst="rect">
            <a:avLst/>
          </a:prstGeom>
        </p:spPr>
        <p:txBody>
          <a:bodyPr>
            <a:spAutoFit/>
          </a:bodyPr>
          <a:lstStyle/>
          <a:p>
            <a:pPr marL="285750" lvl="0" indent="-285750">
              <a:lnSpc>
                <a:spcPct val="125000"/>
              </a:lnSpc>
            </a:pPr>
            <a:r>
              <a:rPr lang="zh-CN" altLang="en-US" sz="2000" dirty="0">
                <a:solidFill>
                  <a:prstClr val="black"/>
                </a:solidFill>
                <a:latin typeface="微软雅黑"/>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二、评估对象与内容</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15</a:t>
            </a:fld>
            <a:endParaRPr lang="zh-CN" altLang="en-US" dirty="0"/>
          </a:p>
        </p:txBody>
      </p:sp>
      <p:sp>
        <p:nvSpPr>
          <p:cNvPr id="20" name="矩形 19"/>
          <p:cNvSpPr/>
          <p:nvPr/>
        </p:nvSpPr>
        <p:spPr>
          <a:xfrm>
            <a:off x="597877" y="1143000"/>
            <a:ext cx="10958321" cy="4524315"/>
          </a:xfrm>
          <a:prstGeom prst="rect">
            <a:avLst/>
          </a:prstGeom>
        </p:spPr>
        <p:txBody>
          <a:bodyPr wrap="square">
            <a:spAutoFit/>
          </a:bodyPr>
          <a:lstStyle/>
          <a:p>
            <a:pPr fontAlgn="base">
              <a:lnSpc>
                <a:spcPct val="150000"/>
              </a:lnSpc>
            </a:pPr>
            <a:r>
              <a:rPr lang="en-US" altLang="zh-CN" sz="2400" dirty="0"/>
              <a:t>   </a:t>
            </a:r>
            <a:r>
              <a:rPr lang="zh-CN" altLang="zh-CN" sz="2400" dirty="0"/>
              <a:t>财政资金支持的基建改造类项目涉及的工程类型主要分为</a:t>
            </a:r>
            <a:r>
              <a:rPr lang="zh-CN" altLang="en-US" sz="2400" dirty="0">
                <a:solidFill>
                  <a:srgbClr val="C00000"/>
                </a:solidFill>
              </a:rPr>
              <a:t>室内</a:t>
            </a:r>
            <a:r>
              <a:rPr lang="zh-CN" altLang="zh-CN" sz="2400" dirty="0">
                <a:solidFill>
                  <a:srgbClr val="C00000"/>
                </a:solidFill>
              </a:rPr>
              <a:t>改造工程、室外改造工程</a:t>
            </a:r>
            <a:r>
              <a:rPr lang="zh-CN" altLang="en-US" sz="2400" dirty="0">
                <a:solidFill>
                  <a:srgbClr val="C00000"/>
                </a:solidFill>
              </a:rPr>
              <a:t>两大类别。</a:t>
            </a:r>
            <a:endParaRPr lang="en-US" altLang="zh-CN" sz="2400" dirty="0">
              <a:solidFill>
                <a:srgbClr val="C00000"/>
              </a:solidFill>
            </a:endParaRPr>
          </a:p>
          <a:p>
            <a:pPr marL="457200" indent="-457200" fontAlgn="base">
              <a:lnSpc>
                <a:spcPct val="150000"/>
              </a:lnSpc>
              <a:buAutoNum type="arabicPeriod"/>
            </a:pPr>
            <a:r>
              <a:rPr lang="zh-CN" altLang="en-US" sz="2400" dirty="0"/>
              <a:t>室内</a:t>
            </a:r>
            <a:r>
              <a:rPr lang="zh-CN" altLang="zh-CN" sz="2400" dirty="0"/>
              <a:t>改造工程具体包括：室内拆除、二次装修工程、修缮工程</a:t>
            </a:r>
            <a:r>
              <a:rPr lang="zh-CN" altLang="en-US" sz="2400" dirty="0"/>
              <a:t>；</a:t>
            </a:r>
            <a:r>
              <a:rPr lang="zh-CN" altLang="zh-CN" sz="2400" dirty="0"/>
              <a:t>室内功能性调整改造工程</a:t>
            </a:r>
            <a:r>
              <a:rPr lang="zh-CN" altLang="en-US" sz="2400" dirty="0"/>
              <a:t>；</a:t>
            </a:r>
            <a:r>
              <a:rPr lang="zh-CN" altLang="zh-CN" sz="2400" dirty="0"/>
              <a:t>电梯及其机房更新工程、机房水暖电等专业配套管线</a:t>
            </a:r>
            <a:r>
              <a:rPr lang="zh-CN" altLang="en-US" sz="2400" dirty="0"/>
              <a:t>；</a:t>
            </a:r>
            <a:r>
              <a:rPr lang="zh-CN" altLang="zh-CN" sz="2400" dirty="0"/>
              <a:t>设备改造</a:t>
            </a:r>
            <a:r>
              <a:rPr lang="zh-CN" altLang="en-US" sz="2400" dirty="0"/>
              <a:t>配套</a:t>
            </a:r>
            <a:r>
              <a:rPr lang="zh-CN" altLang="zh-CN" sz="2400" dirty="0"/>
              <a:t>工程；</a:t>
            </a:r>
            <a:endParaRPr lang="en-US" altLang="zh-CN" sz="2400" dirty="0"/>
          </a:p>
          <a:p>
            <a:pPr marL="457200" indent="-457200" fontAlgn="base">
              <a:lnSpc>
                <a:spcPct val="150000"/>
              </a:lnSpc>
              <a:buAutoNum type="arabicPeriod"/>
            </a:pPr>
            <a:r>
              <a:rPr lang="zh-CN" altLang="zh-CN" sz="2400" dirty="0"/>
              <a:t>室外改造工程</a:t>
            </a:r>
            <a:r>
              <a:rPr lang="zh-CN" altLang="en-US" sz="2400" dirty="0"/>
              <a:t>具体</a:t>
            </a:r>
            <a:r>
              <a:rPr lang="zh-CN" altLang="zh-CN" sz="2400" dirty="0"/>
              <a:t>包括：外墙保温节能改造工程、楼体抗震加固工程；室外管线综合整治工程、电力增容改造工程、</a:t>
            </a:r>
            <a:r>
              <a:rPr lang="zh-CN" altLang="en-US" sz="2400" dirty="0"/>
              <a:t>热力改造工程（红线内外）</a:t>
            </a:r>
            <a:r>
              <a:rPr lang="zh-CN" altLang="en-US" sz="2400" dirty="0" smtClean="0"/>
              <a:t>；操场、</a:t>
            </a:r>
            <a:r>
              <a:rPr lang="zh-CN" altLang="zh-CN" sz="2400" dirty="0" smtClean="0"/>
              <a:t>绿化</a:t>
            </a:r>
            <a:r>
              <a:rPr lang="zh-CN" altLang="zh-CN" sz="2400" dirty="0"/>
              <a:t>和环境提升改造工程等。</a:t>
            </a:r>
            <a:r>
              <a:rPr lang="en-US" altLang="zh-CN" sz="2400" dirty="0"/>
              <a:t> </a:t>
            </a:r>
            <a:endParaRPr lang="zh-CN"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9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三、</a:t>
            </a:r>
            <a:r>
              <a:rPr lang="zh-CN" altLang="en-US" sz="2800" b="1" dirty="0" smtClean="0">
                <a:latin typeface="微软雅黑" panose="020B0503020204020204" pitchFamily="34" charset="-122"/>
              </a:rPr>
              <a:t>评估工作基础</a:t>
            </a:r>
            <a:r>
              <a:rPr lang="en-US" altLang="zh-CN" sz="2800" b="1" dirty="0" smtClean="0">
                <a:latin typeface="微软雅黑" panose="020B0503020204020204" pitchFamily="34" charset="-122"/>
              </a:rPr>
              <a:t>——</a:t>
            </a:r>
            <a:r>
              <a:rPr lang="zh-CN" altLang="en-US" sz="2800" b="1" dirty="0" smtClean="0">
                <a:latin typeface="微软雅黑" panose="020B0503020204020204" pitchFamily="34" charset="-122"/>
              </a:rPr>
              <a:t>资料评审 </a:t>
            </a:r>
            <a:endParaRPr lang="zh-CN" altLang="en-US" sz="2800" b="1" dirty="0">
              <a:latin typeface="微软雅黑" panose="020B0503020204020204" pitchFamily="34" charset="-122"/>
            </a:endParaRP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16</a:t>
            </a:fld>
            <a:endParaRPr lang="zh-CN" altLang="en-US" dirty="0"/>
          </a:p>
        </p:txBody>
      </p:sp>
      <p:sp>
        <p:nvSpPr>
          <p:cNvPr id="20" name="矩形 19"/>
          <p:cNvSpPr/>
          <p:nvPr/>
        </p:nvSpPr>
        <p:spPr>
          <a:xfrm>
            <a:off x="597877" y="1143000"/>
            <a:ext cx="10958321" cy="6186309"/>
          </a:xfrm>
          <a:prstGeom prst="rect">
            <a:avLst/>
          </a:prstGeom>
        </p:spPr>
        <p:txBody>
          <a:bodyPr wrap="square">
            <a:spAutoFit/>
          </a:bodyPr>
          <a:lstStyle/>
          <a:p>
            <a:pPr fontAlgn="base">
              <a:lnSpc>
                <a:spcPct val="150000"/>
              </a:lnSpc>
            </a:pPr>
            <a:r>
              <a:rPr lang="en-US" altLang="zh-CN" sz="2000" dirty="0"/>
              <a:t>   </a:t>
            </a:r>
            <a:r>
              <a:rPr lang="zh-CN" altLang="zh-CN" sz="2000" dirty="0"/>
              <a:t>各类基建改造类项目事前评估所需资料主要包括：反映项目立项合法性、合规性所需的证明性资料</a:t>
            </a:r>
            <a:r>
              <a:rPr lang="zh-CN" altLang="en-US" sz="2000" dirty="0"/>
              <a:t>；</a:t>
            </a:r>
            <a:r>
              <a:rPr lang="zh-CN" altLang="zh-CN" sz="2000" dirty="0"/>
              <a:t>反映工程</a:t>
            </a:r>
            <a:r>
              <a:rPr lang="zh-CN" altLang="en-US" sz="2000" dirty="0"/>
              <a:t>施工</a:t>
            </a:r>
            <a:r>
              <a:rPr lang="zh-CN" altLang="zh-CN" sz="2000" dirty="0"/>
              <a:t>内容的技术性资料</a:t>
            </a:r>
            <a:r>
              <a:rPr lang="zh-CN" altLang="en-US" sz="2000" dirty="0"/>
              <a:t>；</a:t>
            </a:r>
            <a:r>
              <a:rPr lang="zh-CN" altLang="zh-CN" sz="2000" dirty="0"/>
              <a:t>反映项目绩效管理所需的项目申报资料。</a:t>
            </a:r>
            <a:r>
              <a:rPr lang="zh-CN" altLang="en-US" sz="2000" dirty="0"/>
              <a:t>鉴于建设任务性质与类别存在较大差异，其资料的提供主体及渠道存在较大差异。</a:t>
            </a:r>
            <a:endParaRPr lang="en-US" altLang="zh-CN" sz="2000" dirty="0"/>
          </a:p>
          <a:p>
            <a:pPr fontAlgn="base">
              <a:lnSpc>
                <a:spcPct val="150000"/>
              </a:lnSpc>
            </a:pPr>
            <a:r>
              <a:rPr lang="zh-CN" altLang="zh-CN" sz="2000" b="1" dirty="0"/>
              <a:t>（一）</a:t>
            </a:r>
            <a:r>
              <a:rPr lang="zh-CN" altLang="en-US" sz="2000" b="1" dirty="0"/>
              <a:t>反映</a:t>
            </a:r>
            <a:r>
              <a:rPr lang="zh-CN" altLang="zh-CN" sz="2000" b="1" dirty="0"/>
              <a:t>立项合法性、合规性所需的证明性资料</a:t>
            </a:r>
            <a:endParaRPr lang="zh-CN" altLang="zh-CN" sz="2000" dirty="0"/>
          </a:p>
          <a:p>
            <a:pPr fontAlgn="base">
              <a:lnSpc>
                <a:spcPct val="150000"/>
              </a:lnSpc>
            </a:pPr>
            <a:r>
              <a:rPr lang="zh-CN" altLang="zh-CN" sz="2000" dirty="0"/>
              <a:t>　基建改造类项目立项前置条件是项目单位需提供规范、完整的证明项目合法性和合规性的资料，该类资料属于共性资料，所有涉及改造的建筑物、临时性建物及设施均需提供规划许可证、产权证明、土地证及相关主管部门、审批或证明性文件。</a:t>
            </a:r>
            <a:endParaRPr lang="en-US" altLang="zh-CN" sz="2000" dirty="0"/>
          </a:p>
          <a:p>
            <a:pPr fontAlgn="base">
              <a:lnSpc>
                <a:spcPct val="150000"/>
              </a:lnSpc>
            </a:pPr>
            <a:r>
              <a:rPr lang="zh-CN" altLang="en-US" sz="2000" b="1" dirty="0"/>
              <a:t>（二）反映各类</a:t>
            </a:r>
            <a:r>
              <a:rPr lang="zh-CN" altLang="zh-CN" sz="2000" b="1" dirty="0"/>
              <a:t>基建改造类项目</a:t>
            </a:r>
            <a:r>
              <a:rPr lang="zh-CN" altLang="en-US" sz="2000" b="1" dirty="0"/>
              <a:t>相关的技术性资料 </a:t>
            </a:r>
            <a:endParaRPr lang="en-US" altLang="zh-CN" sz="2000" b="1" dirty="0"/>
          </a:p>
          <a:p>
            <a:pPr fontAlgn="base">
              <a:lnSpc>
                <a:spcPct val="150000"/>
              </a:lnSpc>
            </a:pPr>
            <a:r>
              <a:rPr lang="en-US" altLang="zh-CN" sz="2000" dirty="0"/>
              <a:t>   </a:t>
            </a:r>
            <a:r>
              <a:rPr lang="zh-CN" altLang="zh-CN" sz="2000" dirty="0"/>
              <a:t>事前评估主要涉及的是工程初步设计阶段，该阶段项目技术可行性资料主要包括：初步设计图纸、设计方案（效果图），</a:t>
            </a:r>
            <a:r>
              <a:rPr lang="zh-CN" altLang="en-US" sz="2000" dirty="0"/>
              <a:t>工程量清单、</a:t>
            </a:r>
            <a:r>
              <a:rPr lang="zh-CN" altLang="zh-CN" sz="2000" dirty="0"/>
              <a:t>工程设计概算及说明监理费、设计费、招标代理费、工程管理费等二类费费用构成及取费依据合理性的资料。</a:t>
            </a:r>
          </a:p>
          <a:p>
            <a:pPr fontAlgn="base">
              <a:lnSpc>
                <a:spcPct val="150000"/>
              </a:lnSpc>
            </a:pPr>
            <a:endParaRPr lang="zh-CN" altLang="zh-CN" sz="2000" dirty="0"/>
          </a:p>
          <a:p>
            <a:pPr fontAlgn="base">
              <a:lnSpc>
                <a:spcPct val="150000"/>
              </a:lnSpc>
            </a:pPr>
            <a:endParaRPr lang="en-US" altLang="zh-CN"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9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 </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17</a:t>
            </a:fld>
            <a:endParaRPr lang="zh-CN" altLang="en-US" dirty="0"/>
          </a:p>
        </p:txBody>
      </p:sp>
      <p:sp>
        <p:nvSpPr>
          <p:cNvPr id="20" name="矩形 19"/>
          <p:cNvSpPr/>
          <p:nvPr/>
        </p:nvSpPr>
        <p:spPr>
          <a:xfrm>
            <a:off x="637673" y="0"/>
            <a:ext cx="10858367" cy="2769989"/>
          </a:xfrm>
          <a:prstGeom prst="rect">
            <a:avLst/>
          </a:prstGeom>
        </p:spPr>
        <p:txBody>
          <a:bodyPr wrap="square">
            <a:spAutoFit/>
          </a:bodyPr>
          <a:lstStyle/>
          <a:p>
            <a:pPr algn="ctr">
              <a:lnSpc>
                <a:spcPct val="150000"/>
              </a:lnSpc>
            </a:pPr>
            <a:r>
              <a:rPr lang="en-US" altLang="zh-CN" sz="1600" dirty="0">
                <a:latin typeface="+mn-ea"/>
              </a:rPr>
              <a:t>      </a:t>
            </a:r>
            <a:r>
              <a:rPr lang="zh-CN" altLang="zh-CN" sz="1600" b="1" dirty="0"/>
              <a:t> </a:t>
            </a:r>
            <a:r>
              <a:rPr lang="zh-CN" altLang="zh-CN" sz="2000" b="1" dirty="0" smtClean="0"/>
              <a:t>基建类</a:t>
            </a:r>
            <a:r>
              <a:rPr lang="zh-CN" altLang="zh-CN" sz="2000" b="1" dirty="0"/>
              <a:t>项目事前评估前置资料说明</a:t>
            </a:r>
            <a:endParaRPr lang="en-US" altLang="zh-CN" sz="2000" b="1" dirty="0"/>
          </a:p>
          <a:p>
            <a:pPr>
              <a:lnSpc>
                <a:spcPct val="150000"/>
              </a:lnSpc>
            </a:pPr>
            <a:endParaRPr lang="en-US" altLang="zh-CN" sz="2400" b="1" dirty="0">
              <a:solidFill>
                <a:srgbClr val="C00000"/>
              </a:solidFill>
              <a:ea typeface="宋体" panose="02010600030101010101" pitchFamily="2" charset="-122"/>
            </a:endParaRPr>
          </a:p>
          <a:p>
            <a:pPr algn="l">
              <a:lnSpc>
                <a:spcPct val="150000"/>
              </a:lnSpc>
            </a:pPr>
            <a:r>
              <a:rPr lang="zh-CN" altLang="en-US" sz="2400" b="1" dirty="0">
                <a:solidFill>
                  <a:srgbClr val="C00000"/>
                </a:solidFill>
                <a:ea typeface="宋体" panose="02010600030101010101" pitchFamily="2" charset="-122"/>
              </a:rPr>
              <a:t> </a:t>
            </a:r>
            <a:endParaRPr lang="en-US" altLang="zh-CN" sz="2400" b="1" dirty="0">
              <a:solidFill>
                <a:srgbClr val="C00000"/>
              </a:solidFill>
              <a:ea typeface="宋体" panose="02010600030101010101" pitchFamily="2" charset="-122"/>
            </a:endParaRPr>
          </a:p>
          <a:p>
            <a:pPr algn="l">
              <a:lnSpc>
                <a:spcPct val="150000"/>
              </a:lnSpc>
            </a:pPr>
            <a:r>
              <a:rPr lang="en-US" altLang="zh-CN" sz="2400" b="1" dirty="0">
                <a:solidFill>
                  <a:srgbClr val="C00000"/>
                </a:solidFill>
                <a:ea typeface="宋体" panose="02010600030101010101" pitchFamily="2" charset="-122"/>
              </a:rPr>
              <a:t>    </a:t>
            </a:r>
            <a:r>
              <a:rPr lang="zh-CN" altLang="en-US" sz="2400" b="1" dirty="0">
                <a:solidFill>
                  <a:srgbClr val="C00000"/>
                </a:solidFill>
                <a:ea typeface="宋体" panose="02010600030101010101" pitchFamily="2" charset="-122"/>
              </a:rPr>
              <a:t> </a:t>
            </a:r>
            <a:endParaRPr lang="en-US" altLang="zh-CN" sz="2400" b="1" dirty="0">
              <a:solidFill>
                <a:srgbClr val="C00000"/>
              </a:solidFill>
              <a:ea typeface="宋体" panose="02010600030101010101" pitchFamily="2" charset="-122"/>
            </a:endParaRPr>
          </a:p>
          <a:p>
            <a:pPr algn="l">
              <a:lnSpc>
                <a:spcPct val="150000"/>
              </a:lnSpc>
            </a:pPr>
            <a:r>
              <a:rPr lang="en-US" altLang="zh-CN" sz="2400" dirty="0">
                <a:latin typeface="+mn-ea"/>
              </a:rPr>
              <a:t> </a:t>
            </a:r>
            <a:endParaRPr lang="zh-CN" altLang="en-US" sz="2400" dirty="0">
              <a:latin typeface="+mn-ea"/>
            </a:endParaRPr>
          </a:p>
        </p:txBody>
      </p:sp>
      <p:sp>
        <p:nvSpPr>
          <p:cNvPr id="7" name="文本框 6"/>
          <p:cNvSpPr txBox="1"/>
          <p:nvPr/>
        </p:nvSpPr>
        <p:spPr>
          <a:xfrm>
            <a:off x="695325" y="989330"/>
            <a:ext cx="7680325" cy="460375"/>
          </a:xfrm>
          <a:prstGeom prst="rect">
            <a:avLst/>
          </a:prstGeom>
          <a:noFill/>
          <a:ln w="9525">
            <a:noFill/>
          </a:ln>
        </p:spPr>
        <p:txBody>
          <a:bodyPr wrap="square">
            <a:spAutoFit/>
          </a:bodyPr>
          <a:lstStyle/>
          <a:p>
            <a:pPr indent="0"/>
            <a:r>
              <a:rPr lang="en-US" altLang="zh-CN" sz="2400" b="1" dirty="0">
                <a:solidFill>
                  <a:srgbClr val="C00000"/>
                </a:solidFill>
                <a:ea typeface="宋体" panose="02010600030101010101" pitchFamily="2" charset="-122"/>
              </a:rPr>
              <a:t>  </a:t>
            </a:r>
            <a:endParaRPr lang="zh-CN" altLang="en-US" sz="2400" b="1" dirty="0">
              <a:solidFill>
                <a:srgbClr val="C00000"/>
              </a:solidFill>
              <a:ea typeface="宋体" panose="02010600030101010101" pitchFamily="2" charset="-122"/>
            </a:endParaRPr>
          </a:p>
        </p:txBody>
      </p:sp>
      <p:graphicFrame>
        <p:nvGraphicFramePr>
          <p:cNvPr id="8" name="表格 7"/>
          <p:cNvGraphicFramePr>
            <a:graphicFrameLocks noGrp="1"/>
          </p:cNvGraphicFramePr>
          <p:nvPr>
            <p:extLst>
              <p:ext uri="{D42A27DB-BD31-4B8C-83A1-F6EECF244321}">
                <p14:modId xmlns="" xmlns:p14="http://schemas.microsoft.com/office/powerpoint/2010/main" val="1011032617"/>
              </p:ext>
            </p:extLst>
          </p:nvPr>
        </p:nvGraphicFramePr>
        <p:xfrm>
          <a:off x="888023" y="719667"/>
          <a:ext cx="10374922" cy="5741011"/>
        </p:xfrm>
        <a:graphic>
          <a:graphicData uri="http://schemas.openxmlformats.org/drawingml/2006/table">
            <a:tbl>
              <a:tblPr/>
              <a:tblGrid>
                <a:gridCol w="1411110">
                  <a:extLst>
                    <a:ext uri="{9D8B030D-6E8A-4147-A177-3AD203B41FA5}">
                      <a16:colId xmlns="" xmlns:a16="http://schemas.microsoft.com/office/drawing/2014/main" val="20000"/>
                    </a:ext>
                  </a:extLst>
                </a:gridCol>
                <a:gridCol w="1971536">
                  <a:extLst>
                    <a:ext uri="{9D8B030D-6E8A-4147-A177-3AD203B41FA5}">
                      <a16:colId xmlns="" xmlns:a16="http://schemas.microsoft.com/office/drawing/2014/main" val="20001"/>
                    </a:ext>
                  </a:extLst>
                </a:gridCol>
                <a:gridCol w="1971536">
                  <a:extLst>
                    <a:ext uri="{9D8B030D-6E8A-4147-A177-3AD203B41FA5}">
                      <a16:colId xmlns="" xmlns:a16="http://schemas.microsoft.com/office/drawing/2014/main" val="20002"/>
                    </a:ext>
                  </a:extLst>
                </a:gridCol>
                <a:gridCol w="1681281">
                  <a:extLst>
                    <a:ext uri="{9D8B030D-6E8A-4147-A177-3AD203B41FA5}">
                      <a16:colId xmlns="" xmlns:a16="http://schemas.microsoft.com/office/drawing/2014/main" val="20003"/>
                    </a:ext>
                  </a:extLst>
                </a:gridCol>
                <a:gridCol w="1628049">
                  <a:extLst>
                    <a:ext uri="{9D8B030D-6E8A-4147-A177-3AD203B41FA5}">
                      <a16:colId xmlns="" xmlns:a16="http://schemas.microsoft.com/office/drawing/2014/main" val="20004"/>
                    </a:ext>
                  </a:extLst>
                </a:gridCol>
                <a:gridCol w="1711410">
                  <a:extLst>
                    <a:ext uri="{9D8B030D-6E8A-4147-A177-3AD203B41FA5}">
                      <a16:colId xmlns="" xmlns:a16="http://schemas.microsoft.com/office/drawing/2014/main" val="20005"/>
                    </a:ext>
                  </a:extLst>
                </a:gridCol>
              </a:tblGrid>
              <a:tr h="263752">
                <a:tc gridSpan="2">
                  <a:txBody>
                    <a:bodyPr/>
                    <a:lstStyle/>
                    <a:p>
                      <a:pPr algn="ctr" fontAlgn="base">
                        <a:spcAft>
                          <a:spcPts val="0"/>
                        </a:spcAft>
                      </a:pPr>
                      <a:r>
                        <a:rPr lang="zh-CN" sz="1200" kern="100" dirty="0">
                          <a:latin typeface="Calibri"/>
                          <a:ea typeface="宋体"/>
                          <a:cs typeface="Times New Roman"/>
                        </a:rPr>
                        <a:t>　　　资料内容</a:t>
                      </a:r>
                    </a:p>
                    <a:p>
                      <a:pPr indent="133350" algn="just" fontAlgn="base">
                        <a:spcAft>
                          <a:spcPts val="0"/>
                        </a:spcAft>
                      </a:pPr>
                      <a:r>
                        <a:rPr lang="zh-CN" sz="1200" kern="100" dirty="0">
                          <a:latin typeface="Calibri"/>
                          <a:ea typeface="宋体"/>
                          <a:cs typeface="Times New Roman"/>
                        </a:rPr>
                        <a:t>改造类别</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hMerge="1">
                  <a:txBody>
                    <a:bodyPr/>
                    <a:lstStyle/>
                    <a:p>
                      <a:endParaRPr lang="zh-CN" altLang="en-US"/>
                    </a:p>
                  </a:txBody>
                  <a:tcPr/>
                </a:tc>
                <a:tc>
                  <a:txBody>
                    <a:bodyPr/>
                    <a:lstStyle/>
                    <a:p>
                      <a:pPr algn="ctr" fontAlgn="base">
                        <a:spcAft>
                          <a:spcPts val="0"/>
                        </a:spcAft>
                      </a:pPr>
                      <a:r>
                        <a:rPr lang="zh-CN" sz="1200" kern="100">
                          <a:latin typeface="Calibri"/>
                          <a:ea typeface="宋体"/>
                          <a:cs typeface="Times New Roman"/>
                        </a:rPr>
                        <a:t>合法性资料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合规性资料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技术性资料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备注</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658074">
                <a:tc rowSpan="3">
                  <a:txBody>
                    <a:bodyPr/>
                    <a:lstStyle/>
                    <a:p>
                      <a:pPr algn="ctr" fontAlgn="base">
                        <a:spcAft>
                          <a:spcPts val="0"/>
                        </a:spcAft>
                      </a:pPr>
                      <a:r>
                        <a:rPr lang="zh-CN" altLang="en-US" sz="1400" b="1" kern="0" dirty="0">
                          <a:solidFill>
                            <a:srgbClr val="C00000"/>
                          </a:solidFill>
                          <a:latin typeface="Arial"/>
                          <a:ea typeface="宋体"/>
                          <a:cs typeface="Arial"/>
                        </a:rPr>
                        <a:t>室内</a:t>
                      </a:r>
                      <a:r>
                        <a:rPr lang="zh-CN" sz="1400" b="1" kern="0" dirty="0">
                          <a:solidFill>
                            <a:srgbClr val="C00000"/>
                          </a:solidFill>
                          <a:latin typeface="Arial"/>
                          <a:ea typeface="宋体"/>
                          <a:cs typeface="Arial"/>
                        </a:rPr>
                        <a:t>改造</a:t>
                      </a:r>
                      <a:endParaRPr lang="zh-CN" sz="1200" kern="100" dirty="0">
                        <a:solidFill>
                          <a:srgbClr val="C00000"/>
                        </a:solidFill>
                        <a:latin typeface="Calibri"/>
                        <a:ea typeface="宋体"/>
                        <a:cs typeface="Times New Roman"/>
                      </a:endParaRP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室内装修、修缮工程</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Calibri"/>
                          <a:ea typeface="宋体"/>
                          <a:cs typeface="Times New Roman"/>
                        </a:rPr>
                        <a:t>资产产权证明：土地证、产权证或房屋租赁合同；建设工程规划许可手续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上一次装修修缮证明资料（不限于批复和竣工资料</a:t>
                      </a:r>
                      <a:r>
                        <a:rPr lang="zh-CN" altLang="en-US" sz="1200" kern="100" dirty="0">
                          <a:latin typeface="Calibri"/>
                          <a:ea typeface="宋体"/>
                          <a:cs typeface="Times New Roman"/>
                        </a:rPr>
                        <a:t>及资产台账</a:t>
                      </a:r>
                      <a:r>
                        <a:rPr lang="zh-CN" sz="1200" kern="100" dirty="0">
                          <a:latin typeface="Calibri"/>
                          <a:ea typeface="宋体"/>
                          <a:cs typeface="Times New Roman"/>
                        </a:rPr>
                        <a:t>）</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fontAlgn="base">
                        <a:spcAft>
                          <a:spcPts val="0"/>
                        </a:spcAft>
                      </a:pPr>
                      <a:r>
                        <a:rPr lang="zh-CN" sz="1200" kern="100">
                          <a:latin typeface="Calibri"/>
                          <a:ea typeface="宋体"/>
                          <a:cs typeface="Times New Roman"/>
                        </a:rPr>
                        <a:t>１、临建、老旧建筑物无法取得产权证明的，可结合管理要求提供由住建委、规自委、房屋管理、土地管理部门出具的证明资料</a:t>
                      </a:r>
                    </a:p>
                    <a:p>
                      <a:pPr algn="l" fontAlgn="base">
                        <a:spcAft>
                          <a:spcPts val="0"/>
                        </a:spcAft>
                      </a:pPr>
                      <a:r>
                        <a:rPr lang="zh-CN" sz="1200" kern="100">
                          <a:latin typeface="Calibri"/>
                          <a:ea typeface="宋体"/>
                          <a:cs typeface="Times New Roman"/>
                        </a:rPr>
                        <a:t>２、内部改造涉及消防设施的，需提交消防设计方案（大）审核或备案（小）资料</a:t>
                      </a:r>
                    </a:p>
                    <a:p>
                      <a:pPr algn="ctr" fontAlgn="base">
                        <a:spcAft>
                          <a:spcPts val="0"/>
                        </a:spcAft>
                      </a:pPr>
                      <a:r>
                        <a:rPr lang="zh-CN" sz="1200" kern="100">
                          <a:latin typeface="Calibri"/>
                          <a:ea typeface="宋体"/>
                          <a:cs typeface="Times New Roman"/>
                        </a:rPr>
                        <a:t>３、</a:t>
                      </a:r>
                      <a:r>
                        <a:rPr lang="en-US" sz="1200" kern="100">
                          <a:latin typeface="Calibri"/>
                          <a:ea typeface="宋体"/>
                          <a:cs typeface="Times New Roman"/>
                        </a:rPr>
                        <a:t>300</a:t>
                      </a:r>
                      <a:r>
                        <a:rPr lang="zh-CN" sz="1200" kern="100">
                          <a:latin typeface="Calibri"/>
                          <a:ea typeface="宋体"/>
                          <a:cs typeface="Times New Roman"/>
                        </a:rPr>
                        <a:t>平米以下基建改造类项目认定，需提交街道对改造方案备案的资料；</a:t>
                      </a:r>
                      <a:r>
                        <a:rPr lang="en-US" sz="1200" kern="100">
                          <a:latin typeface="Calibri"/>
                          <a:ea typeface="宋体"/>
                          <a:cs typeface="Times New Roman"/>
                        </a:rPr>
                        <a:t>300</a:t>
                      </a:r>
                      <a:r>
                        <a:rPr lang="zh-CN" sz="1200" kern="100">
                          <a:latin typeface="Calibri"/>
                          <a:ea typeface="宋体"/>
                          <a:cs typeface="Times New Roman"/>
                        </a:rPr>
                        <a:t>平米以上基建改造类项目的认定，需提交住建委对改造方案备案或申报资料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658074">
                <a:tc vMerge="1">
                  <a:txBody>
                    <a:bodyPr/>
                    <a:lstStyle/>
                    <a:p>
                      <a:endParaRPr lang="zh-CN" altLang="en-US"/>
                    </a:p>
                  </a:txBody>
                  <a:tcPr/>
                </a:tc>
                <a:tc>
                  <a:txBody>
                    <a:bodyPr/>
                    <a:lstStyle/>
                    <a:p>
                      <a:pPr algn="ctr" fontAlgn="base">
                        <a:spcAft>
                          <a:spcPts val="0"/>
                        </a:spcAft>
                      </a:pPr>
                      <a:r>
                        <a:rPr lang="zh-CN" sz="1200" kern="100" dirty="0">
                          <a:latin typeface="Calibri"/>
                          <a:ea typeface="宋体"/>
                          <a:cs typeface="Times New Roman"/>
                        </a:rPr>
                        <a:t>室内功能性改造工程</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Calibri"/>
                          <a:ea typeface="宋体"/>
                          <a:cs typeface="Times New Roman"/>
                        </a:rPr>
                        <a:t>资产产权证明：土地证、产权证、规划许可证或房屋租赁合同（或建设工程规划许可手续）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ase">
                        <a:spcAft>
                          <a:spcPts val="0"/>
                        </a:spcAft>
                      </a:pPr>
                      <a:r>
                        <a:rPr lang="zh-CN" sz="1200" kern="100" dirty="0">
                          <a:latin typeface="Calibri"/>
                          <a:ea typeface="宋体"/>
                          <a:cs typeface="Times New Roman"/>
                        </a:rPr>
                        <a:t>功能改造若</a:t>
                      </a:r>
                      <a:r>
                        <a:rPr lang="zh-CN" sz="1200" kern="100" dirty="0">
                          <a:solidFill>
                            <a:srgbClr val="C00000"/>
                          </a:solidFill>
                          <a:latin typeface="Calibri"/>
                          <a:ea typeface="宋体"/>
                          <a:cs typeface="Times New Roman"/>
                        </a:rPr>
                        <a:t>新增面积或改变原功能</a:t>
                      </a:r>
                      <a:r>
                        <a:rPr lang="zh-CN" sz="1200" kern="100" dirty="0">
                          <a:latin typeface="Calibri"/>
                          <a:ea typeface="宋体"/>
                          <a:cs typeface="Times New Roman"/>
                        </a:rPr>
                        <a:t>的需提供报</a:t>
                      </a:r>
                      <a:r>
                        <a:rPr lang="zh-CN" altLang="en-US" sz="1200" kern="100" dirty="0">
                          <a:latin typeface="Calibri"/>
                          <a:ea typeface="宋体"/>
                          <a:cs typeface="Times New Roman"/>
                        </a:rPr>
                        <a:t>辖区</a:t>
                      </a:r>
                      <a:r>
                        <a:rPr lang="zh-CN" sz="1200" kern="100" dirty="0">
                          <a:solidFill>
                            <a:srgbClr val="C00000"/>
                          </a:solidFill>
                          <a:latin typeface="Calibri"/>
                          <a:ea typeface="宋体"/>
                          <a:cs typeface="Times New Roman"/>
                        </a:rPr>
                        <a:t>规委审批</a:t>
                      </a:r>
                      <a:r>
                        <a:rPr lang="zh-CN" sz="1200" kern="100" dirty="0">
                          <a:latin typeface="Calibri"/>
                          <a:ea typeface="宋体"/>
                          <a:cs typeface="Times New Roman"/>
                        </a:rPr>
                        <a:t>的资料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2"/>
                  </a:ext>
                </a:extLst>
              </a:tr>
              <a:tr h="658074">
                <a:tc vMerge="1">
                  <a:txBody>
                    <a:bodyPr/>
                    <a:lstStyle/>
                    <a:p>
                      <a:endParaRPr lang="zh-CN" altLang="en-US"/>
                    </a:p>
                  </a:txBody>
                  <a:tcPr/>
                </a:tc>
                <a:tc>
                  <a:txBody>
                    <a:bodyPr/>
                    <a:lstStyle/>
                    <a:p>
                      <a:pPr algn="ctr" fontAlgn="base">
                        <a:spcAft>
                          <a:spcPts val="0"/>
                        </a:spcAft>
                      </a:pPr>
                      <a:r>
                        <a:rPr lang="zh-CN" sz="1200" kern="100" dirty="0">
                          <a:latin typeface="Calibri"/>
                          <a:ea typeface="宋体"/>
                          <a:cs typeface="Times New Roman"/>
                        </a:rPr>
                        <a:t>电梯机房、机房等专业配套改造</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Calibri"/>
                          <a:ea typeface="宋体"/>
                          <a:cs typeface="Times New Roman"/>
                        </a:rPr>
                        <a:t>资产产权证明：土地证、产权证、特种设备检测所的电梯检测报告、电梯采购使用年限证明资料； </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电梯间、机房改造若新增面积或改变功能的需提供报规委审批的资料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3"/>
                  </a:ext>
                </a:extLst>
              </a:tr>
              <a:tr h="658074">
                <a:tc rowSpan="4">
                  <a:txBody>
                    <a:bodyPr/>
                    <a:lstStyle/>
                    <a:p>
                      <a:pPr algn="ctr" fontAlgn="base">
                        <a:spcAft>
                          <a:spcPts val="0"/>
                        </a:spcAft>
                      </a:pPr>
                      <a:r>
                        <a:rPr lang="zh-CN" altLang="en-US" sz="1400" b="1" kern="0" dirty="0">
                          <a:solidFill>
                            <a:srgbClr val="C00000"/>
                          </a:solidFill>
                          <a:latin typeface="Arial"/>
                          <a:ea typeface="宋体"/>
                          <a:cs typeface="Arial"/>
                        </a:rPr>
                        <a:t>室外</a:t>
                      </a:r>
                      <a:r>
                        <a:rPr lang="zh-CN" sz="1400" b="1" kern="0" dirty="0">
                          <a:solidFill>
                            <a:srgbClr val="C00000"/>
                          </a:solidFill>
                          <a:latin typeface="Arial"/>
                          <a:ea typeface="宋体"/>
                          <a:cs typeface="Arial"/>
                        </a:rPr>
                        <a:t>改造</a:t>
                      </a:r>
                      <a:endParaRPr lang="zh-CN" sz="1200" kern="100" dirty="0">
                        <a:solidFill>
                          <a:srgbClr val="C00000"/>
                        </a:solidFill>
                        <a:latin typeface="Calibri"/>
                        <a:ea typeface="宋体"/>
                        <a:cs typeface="Times New Roman"/>
                      </a:endParaRP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室外外墙改造工程</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Calibri"/>
                          <a:ea typeface="宋体"/>
                          <a:cs typeface="Times New Roman"/>
                        </a:rPr>
                        <a:t>资产产权证明：土地证、产权证、最近一次改造证明资料（或建设工程规划许可手续）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室外</a:t>
                      </a:r>
                      <a:r>
                        <a:rPr lang="zh-CN" sz="1200" kern="100" dirty="0">
                          <a:solidFill>
                            <a:srgbClr val="C00000"/>
                          </a:solidFill>
                          <a:latin typeface="Calibri"/>
                          <a:ea typeface="宋体"/>
                          <a:cs typeface="Times New Roman"/>
                        </a:rPr>
                        <a:t>外墙改造发生外貌形状、材质改变</a:t>
                      </a:r>
                      <a:r>
                        <a:rPr lang="zh-CN" sz="1200" kern="100" dirty="0">
                          <a:latin typeface="Calibri"/>
                          <a:ea typeface="宋体"/>
                          <a:cs typeface="Times New Roman"/>
                        </a:rPr>
                        <a:t>的需提供报规自委审批的资料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4"/>
                  </a:ext>
                </a:extLst>
              </a:tr>
              <a:tr h="1206469">
                <a:tc vMerge="1">
                  <a:txBody>
                    <a:bodyPr/>
                    <a:lstStyle/>
                    <a:p>
                      <a:endParaRPr lang="zh-CN" altLang="en-US"/>
                    </a:p>
                  </a:txBody>
                  <a:tcPr/>
                </a:tc>
                <a:tc>
                  <a:txBody>
                    <a:bodyPr/>
                    <a:lstStyle/>
                    <a:p>
                      <a:pPr algn="ctr" fontAlgn="base">
                        <a:spcAft>
                          <a:spcPts val="0"/>
                        </a:spcAft>
                      </a:pPr>
                      <a:r>
                        <a:rPr lang="zh-CN" sz="1200" kern="100" dirty="0">
                          <a:latin typeface="Calibri"/>
                          <a:ea typeface="宋体"/>
                          <a:cs typeface="Times New Roman"/>
                        </a:rPr>
                        <a:t>楼体加固工程</a:t>
                      </a:r>
                      <a:endParaRPr lang="en-US" altLang="zh-CN" sz="1200" kern="100" dirty="0">
                        <a:latin typeface="Calibri"/>
                        <a:ea typeface="宋体"/>
                        <a:cs typeface="Times New Roman"/>
                      </a:endParaRPr>
                    </a:p>
                    <a:p>
                      <a:pPr algn="ctr" fontAlgn="base">
                        <a:spcAft>
                          <a:spcPts val="0"/>
                        </a:spcAft>
                      </a:pPr>
                      <a:r>
                        <a:rPr lang="zh-CN" altLang="en-US" sz="1200" kern="100" dirty="0">
                          <a:latin typeface="Calibri"/>
                          <a:ea typeface="宋体"/>
                          <a:cs typeface="Times New Roman"/>
                        </a:rPr>
                        <a:t>（抗震加固）</a:t>
                      </a:r>
                      <a:endParaRPr lang="en-US" altLang="zh-CN" sz="1200" kern="100" dirty="0">
                        <a:latin typeface="Calibri"/>
                        <a:ea typeface="宋体"/>
                        <a:cs typeface="Times New Roman"/>
                      </a:endParaRP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Calibri"/>
                          <a:ea typeface="宋体"/>
                          <a:cs typeface="Times New Roman"/>
                        </a:rPr>
                        <a:t>资产产权证明：土地证、产权证（或建设工程规划许可手续）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楼体加固如涉及改变主体承重构件，</a:t>
                      </a:r>
                      <a:r>
                        <a:rPr lang="zh-CN" sz="1200" kern="100" dirty="0">
                          <a:solidFill>
                            <a:srgbClr val="C00000"/>
                          </a:solidFill>
                          <a:latin typeface="Calibri"/>
                          <a:ea typeface="宋体"/>
                          <a:cs typeface="Times New Roman"/>
                        </a:rPr>
                        <a:t>需要做抗震和安全鉴定</a:t>
                      </a:r>
                      <a:r>
                        <a:rPr lang="zh-CN" sz="1200" kern="100" dirty="0">
                          <a:latin typeface="Calibri"/>
                          <a:ea typeface="宋体"/>
                          <a:cs typeface="Times New Roman"/>
                        </a:rPr>
                        <a:t>，提供具有资质的检测机构出具的</a:t>
                      </a:r>
                      <a:r>
                        <a:rPr lang="zh-CN" sz="1200" kern="100" dirty="0">
                          <a:solidFill>
                            <a:srgbClr val="C00000"/>
                          </a:solidFill>
                          <a:latin typeface="Calibri"/>
                          <a:ea typeface="宋体"/>
                          <a:cs typeface="Times New Roman"/>
                        </a:rPr>
                        <a:t>建筑物安全及抗震检测报告。</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5"/>
                  </a:ext>
                </a:extLst>
              </a:tr>
              <a:tr h="658074">
                <a:tc vMerge="1">
                  <a:txBody>
                    <a:bodyPr/>
                    <a:lstStyle/>
                    <a:p>
                      <a:endParaRPr lang="zh-CN" altLang="en-US"/>
                    </a:p>
                  </a:txBody>
                  <a:tcPr/>
                </a:tc>
                <a:tc>
                  <a:txBody>
                    <a:bodyPr/>
                    <a:lstStyle/>
                    <a:p>
                      <a:pPr algn="ctr" fontAlgn="base">
                        <a:spcAft>
                          <a:spcPts val="0"/>
                        </a:spcAft>
                      </a:pPr>
                      <a:r>
                        <a:rPr lang="zh-CN" sz="1200" kern="100">
                          <a:latin typeface="Calibri"/>
                          <a:ea typeface="宋体"/>
                          <a:cs typeface="Times New Roman"/>
                        </a:rPr>
                        <a:t>室外管线综治工程</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Calibri"/>
                          <a:ea typeface="宋体"/>
                          <a:cs typeface="Times New Roman"/>
                        </a:rPr>
                        <a:t>资产产权证明：土地证、产权证、现状室外综合管网图（或建设工程规划许可手续）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室外管线隐患支撑资料</a:t>
                      </a:r>
                      <a:r>
                        <a:rPr lang="zh-CN" sz="1200" kern="100" dirty="0">
                          <a:solidFill>
                            <a:srgbClr val="C00000"/>
                          </a:solidFill>
                          <a:latin typeface="Calibri"/>
                          <a:ea typeface="宋体"/>
                          <a:cs typeface="Times New Roman"/>
                        </a:rPr>
                        <a:t>（不限于</a:t>
                      </a:r>
                      <a:r>
                        <a:rPr lang="zh-CN" altLang="en-US" sz="1200" kern="100" dirty="0">
                          <a:solidFill>
                            <a:srgbClr val="C00000"/>
                          </a:solidFill>
                          <a:latin typeface="Calibri"/>
                          <a:ea typeface="宋体"/>
                          <a:cs typeface="Times New Roman"/>
                        </a:rPr>
                        <a:t>上一次维修 证明资料或</a:t>
                      </a:r>
                      <a:r>
                        <a:rPr lang="zh-CN" sz="1200" kern="100" dirty="0">
                          <a:solidFill>
                            <a:srgbClr val="C00000"/>
                          </a:solidFill>
                          <a:latin typeface="Calibri"/>
                          <a:ea typeface="宋体"/>
                          <a:cs typeface="Times New Roman"/>
                        </a:rPr>
                        <a:t>隐患照片）</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6"/>
                  </a:ext>
                </a:extLst>
              </a:tr>
              <a:tr h="658074">
                <a:tc vMerge="1">
                  <a:txBody>
                    <a:bodyPr/>
                    <a:lstStyle/>
                    <a:p>
                      <a:endParaRPr lang="zh-CN" altLang="en-US"/>
                    </a:p>
                  </a:txBody>
                  <a:tcPr/>
                </a:tc>
                <a:tc>
                  <a:txBody>
                    <a:bodyPr/>
                    <a:lstStyle/>
                    <a:p>
                      <a:pPr algn="ctr" fontAlgn="base">
                        <a:spcAft>
                          <a:spcPts val="0"/>
                        </a:spcAft>
                      </a:pPr>
                      <a:r>
                        <a:rPr lang="zh-CN" sz="1200" kern="100" dirty="0">
                          <a:latin typeface="Calibri"/>
                          <a:ea typeface="宋体"/>
                          <a:cs typeface="Times New Roman"/>
                        </a:rPr>
                        <a:t>电力增容</a:t>
                      </a:r>
                      <a:r>
                        <a:rPr lang="zh-CN" altLang="en-US" sz="1200" kern="100" dirty="0">
                          <a:latin typeface="Calibri"/>
                          <a:ea typeface="宋体"/>
                          <a:cs typeface="Times New Roman"/>
                        </a:rPr>
                        <a:t>、热力</a:t>
                      </a:r>
                      <a:r>
                        <a:rPr lang="zh-CN" sz="1200" kern="100" dirty="0">
                          <a:latin typeface="Calibri"/>
                          <a:ea typeface="宋体"/>
                          <a:cs typeface="Times New Roman"/>
                        </a:rPr>
                        <a:t>改造工程</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Calibri"/>
                          <a:ea typeface="宋体"/>
                          <a:cs typeface="Times New Roman"/>
                        </a:rPr>
                        <a:t>土地和房屋产权证明（或建设工程规划许可手续）</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提供新增供电需求及电力</a:t>
                      </a:r>
                      <a:r>
                        <a:rPr lang="zh-CN" altLang="en-US" sz="1200" kern="100" dirty="0">
                          <a:latin typeface="Calibri"/>
                          <a:ea typeface="宋体"/>
                          <a:cs typeface="Times New Roman"/>
                        </a:rPr>
                        <a:t>、热力</a:t>
                      </a:r>
                      <a:r>
                        <a:rPr lang="zh-CN" sz="1200" kern="100" dirty="0">
                          <a:latin typeface="Calibri"/>
                          <a:ea typeface="宋体"/>
                          <a:cs typeface="Times New Roman"/>
                        </a:rPr>
                        <a:t>部门批复的供电方案（</a:t>
                      </a:r>
                      <a:r>
                        <a:rPr lang="zh-CN" sz="1200" kern="100" dirty="0">
                          <a:solidFill>
                            <a:srgbClr val="C00000"/>
                          </a:solidFill>
                          <a:latin typeface="Calibri"/>
                          <a:ea typeface="宋体"/>
                          <a:cs typeface="Times New Roman"/>
                        </a:rPr>
                        <a:t>红线外）</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a:spcAft>
                          <a:spcPts val="0"/>
                        </a:spcAft>
                      </a:pPr>
                      <a:r>
                        <a:rPr lang="zh-CN" sz="1200" kern="100" dirty="0">
                          <a:latin typeface="Calibri"/>
                          <a:ea typeface="宋体"/>
                          <a:cs typeface="Times New Roman"/>
                        </a:rPr>
                        <a:t>初步设计图纸与设计方案；工程设计概算；二类费取费资料</a:t>
                      </a:r>
                    </a:p>
                  </a:txBody>
                  <a:tcPr marL="47005" marR="470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 xmlns:a16="http://schemas.microsoft.com/office/drawing/2014/main" val="10007"/>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9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smtClean="0">
                <a:latin typeface="微软雅黑" panose="020B0503020204020204" pitchFamily="34" charset="-122"/>
              </a:rPr>
              <a:t>四、</a:t>
            </a:r>
            <a:r>
              <a:rPr lang="zh-CN" altLang="en-US" sz="2800" b="1" dirty="0">
                <a:latin typeface="微软雅黑" panose="020B0503020204020204" pitchFamily="34" charset="-122"/>
              </a:rPr>
              <a:t>事前评估主要流程</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18</a:t>
            </a:fld>
            <a:endParaRPr lang="zh-CN" altLang="en-US" dirty="0"/>
          </a:p>
        </p:txBody>
      </p:sp>
      <p:sp>
        <p:nvSpPr>
          <p:cNvPr id="20" name="矩形 19"/>
          <p:cNvSpPr/>
          <p:nvPr/>
        </p:nvSpPr>
        <p:spPr>
          <a:xfrm>
            <a:off x="505327" y="1106905"/>
            <a:ext cx="10990714" cy="6186309"/>
          </a:xfrm>
          <a:prstGeom prst="rect">
            <a:avLst/>
          </a:prstGeom>
        </p:spPr>
        <p:txBody>
          <a:bodyPr wrap="square">
            <a:spAutoFit/>
          </a:bodyPr>
          <a:lstStyle/>
          <a:p>
            <a:pPr algn="l">
              <a:lnSpc>
                <a:spcPct val="150000"/>
              </a:lnSpc>
            </a:pPr>
            <a:r>
              <a:rPr lang="en-US" altLang="zh-CN" sz="2400" dirty="0">
                <a:latin typeface="+mn-ea"/>
              </a:rPr>
              <a:t>       </a:t>
            </a:r>
            <a:r>
              <a:rPr lang="en-US" altLang="zh-CN" sz="2000" dirty="0">
                <a:latin typeface="+mn-ea"/>
              </a:rPr>
              <a:t>1.</a:t>
            </a:r>
            <a:r>
              <a:rPr lang="zh-CN" altLang="en-US" sz="2000" dirty="0">
                <a:latin typeface="+mn-ea"/>
              </a:rPr>
              <a:t>  市财政局</a:t>
            </a:r>
            <a:r>
              <a:rPr lang="zh-CN" altLang="en-US" sz="2000" dirty="0">
                <a:highlight>
                  <a:srgbClr val="FFFF00"/>
                </a:highlight>
                <a:latin typeface="+mn-ea"/>
              </a:rPr>
              <a:t>预算管理处室的参与</a:t>
            </a:r>
            <a:r>
              <a:rPr lang="zh-CN" altLang="en-US" sz="2000" dirty="0">
                <a:latin typeface="+mn-ea"/>
              </a:rPr>
              <a:t>：</a:t>
            </a:r>
          </a:p>
          <a:p>
            <a:pPr algn="l">
              <a:lnSpc>
                <a:spcPct val="150000"/>
              </a:lnSpc>
            </a:pPr>
            <a:r>
              <a:rPr lang="zh-CN" altLang="en-US" sz="2000" dirty="0">
                <a:latin typeface="+mn-ea"/>
              </a:rPr>
              <a:t> </a:t>
            </a:r>
            <a:r>
              <a:rPr lang="en-US" altLang="zh-CN" sz="2000" dirty="0">
                <a:latin typeface="+mn-ea"/>
              </a:rPr>
              <a:t>   </a:t>
            </a:r>
            <a:r>
              <a:rPr lang="zh-CN" altLang="en-US" sz="2000" dirty="0">
                <a:latin typeface="+mn-ea"/>
              </a:rPr>
              <a:t>（</a:t>
            </a:r>
            <a:r>
              <a:rPr lang="en-US" altLang="zh-CN" sz="2000" dirty="0">
                <a:latin typeface="+mn-ea"/>
              </a:rPr>
              <a:t>1</a:t>
            </a:r>
            <a:r>
              <a:rPr lang="zh-CN" altLang="en-US" sz="2000" dirty="0">
                <a:latin typeface="+mn-ea"/>
              </a:rPr>
              <a:t>）对预算部门和单位申报的项目、政策进行初审，提出初步意见，将拟列入预算安排的事前评估对象清单及初步意见送市财政局绩效处,并提出处室所关心的事前评估重点。</a:t>
            </a:r>
          </a:p>
          <a:p>
            <a:pPr algn="l">
              <a:lnSpc>
                <a:spcPct val="150000"/>
              </a:lnSpc>
            </a:pPr>
            <a:r>
              <a:rPr lang="zh-CN" altLang="en-US" sz="2000" dirty="0">
                <a:latin typeface="+mn-ea"/>
              </a:rPr>
              <a:t> </a:t>
            </a:r>
            <a:r>
              <a:rPr lang="en-US" altLang="zh-CN" sz="2000" dirty="0">
                <a:latin typeface="+mn-ea"/>
              </a:rPr>
              <a:t>   </a:t>
            </a:r>
            <a:r>
              <a:rPr lang="zh-CN" altLang="en-US" sz="2000" dirty="0">
                <a:latin typeface="+mn-ea"/>
              </a:rPr>
              <a:t>（</a:t>
            </a:r>
            <a:r>
              <a:rPr lang="en-US" altLang="zh-CN" sz="2000" dirty="0">
                <a:latin typeface="+mn-ea"/>
              </a:rPr>
              <a:t>2</a:t>
            </a:r>
            <a:r>
              <a:rPr lang="zh-CN" altLang="en-US" sz="2000" dirty="0">
                <a:latin typeface="+mn-ea"/>
              </a:rPr>
              <a:t>）绩效处通知预算部门按照要求提供相关评估材料，并通过委托第三方开展对申报材料进行指导和审核。</a:t>
            </a:r>
            <a:endParaRPr lang="en-US" altLang="zh-CN" sz="2000" dirty="0">
              <a:latin typeface="+mn-ea"/>
            </a:endParaRPr>
          </a:p>
          <a:p>
            <a:pPr algn="l">
              <a:lnSpc>
                <a:spcPct val="150000"/>
              </a:lnSpc>
            </a:pPr>
            <a:r>
              <a:rPr lang="en-US" altLang="zh-CN" sz="2000" dirty="0">
                <a:latin typeface="+mn-ea"/>
              </a:rPr>
              <a:t>    </a:t>
            </a:r>
          </a:p>
          <a:p>
            <a:pPr algn="l">
              <a:lnSpc>
                <a:spcPct val="150000"/>
              </a:lnSpc>
            </a:pPr>
            <a:r>
              <a:rPr lang="en-US" altLang="zh-CN" sz="2000" dirty="0">
                <a:latin typeface="+mn-ea"/>
              </a:rPr>
              <a:t>      2. </a:t>
            </a:r>
            <a:r>
              <a:rPr lang="zh-CN" altLang="en-US" sz="2000" dirty="0">
                <a:latin typeface="+mn-ea"/>
              </a:rPr>
              <a:t>第三方组织项目单位召开预审会</a:t>
            </a:r>
            <a:endParaRPr lang="en-US" altLang="zh-CN" sz="2000" dirty="0">
              <a:latin typeface="+mn-ea"/>
            </a:endParaRPr>
          </a:p>
          <a:p>
            <a:pPr indent="406400">
              <a:lnSpc>
                <a:spcPct val="150000"/>
              </a:lnSpc>
            </a:pPr>
            <a:r>
              <a:rPr lang="en-US" altLang="zh-CN" sz="2000" dirty="0">
                <a:latin typeface="+mn-ea"/>
              </a:rPr>
              <a:t>  </a:t>
            </a:r>
            <a:r>
              <a:rPr lang="zh-CN" altLang="en-US" sz="2000" dirty="0">
                <a:latin typeface="+mn-ea"/>
              </a:rPr>
              <a:t>预审会主要听取预算部门的汇报并就项目存在的问题进行沟通，由第三方出具补充资料清单。</a:t>
            </a:r>
          </a:p>
          <a:p>
            <a:pPr indent="406400">
              <a:lnSpc>
                <a:spcPct val="150000"/>
              </a:lnSpc>
            </a:pPr>
            <a:r>
              <a:rPr lang="zh-CN" altLang="en-US" sz="2000" dirty="0">
                <a:latin typeface="+mn-ea"/>
              </a:rPr>
              <a:t>该环节增加了</a:t>
            </a:r>
            <a:r>
              <a:rPr lang="zh-CN" altLang="en-US" sz="2000" dirty="0">
                <a:highlight>
                  <a:srgbClr val="FFFF00"/>
                </a:highlight>
                <a:latin typeface="+mn-ea"/>
              </a:rPr>
              <a:t>退回机制</a:t>
            </a:r>
            <a:r>
              <a:rPr lang="zh-CN" altLang="en-US" sz="2000" dirty="0">
                <a:latin typeface="+mn-ea"/>
              </a:rPr>
              <a:t>，预算部门在接到补充资料清单后，在10个工作日内未补齐评估资料的，将退回预算管理处室，不进入下一个评估环节。</a:t>
            </a:r>
          </a:p>
          <a:p>
            <a:pPr algn="l">
              <a:lnSpc>
                <a:spcPct val="150000"/>
              </a:lnSpc>
            </a:pPr>
            <a:endParaRPr lang="en-US" altLang="zh-CN" sz="2000" dirty="0">
              <a:latin typeface="+mn-ea"/>
            </a:endParaRPr>
          </a:p>
          <a:p>
            <a:pPr algn="l">
              <a:lnSpc>
                <a:spcPct val="150000"/>
              </a:lnSpc>
            </a:pPr>
            <a:endParaRPr lang="en-US" altLang="zh-CN" sz="2000" dirty="0">
              <a:latin typeface="+mn-ea"/>
            </a:endParaRPr>
          </a:p>
          <a:p>
            <a:pPr algn="l">
              <a:lnSpc>
                <a:spcPct val="150000"/>
              </a:lnSpc>
            </a:pPr>
            <a:endParaRPr lang="zh-CN" altLang="en-US" sz="2000" dirty="0">
              <a:latin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1D91E7F-84B6-4064-9D4E-CC7D244BCA04}" type="slidenum">
              <a:rPr lang="zh-CN" altLang="en-US" smtClean="0"/>
              <a:pPr/>
              <a:t>19</a:t>
            </a:fld>
            <a:endParaRPr lang="zh-CN" altLang="en-US" dirty="0"/>
          </a:p>
        </p:txBody>
      </p:sp>
      <p:sp>
        <p:nvSpPr>
          <p:cNvPr id="100" name="文本框 99"/>
          <p:cNvSpPr txBox="1"/>
          <p:nvPr/>
        </p:nvSpPr>
        <p:spPr>
          <a:xfrm>
            <a:off x="721895" y="1118938"/>
            <a:ext cx="10732235" cy="5078313"/>
          </a:xfrm>
          <a:prstGeom prst="rect">
            <a:avLst/>
          </a:prstGeom>
          <a:noFill/>
          <a:ln w="9525">
            <a:noFill/>
          </a:ln>
        </p:spPr>
        <p:txBody>
          <a:bodyPr wrap="square">
            <a:spAutoFit/>
          </a:bodyPr>
          <a:lstStyle/>
          <a:p>
            <a:pPr indent="406400">
              <a:lnSpc>
                <a:spcPct val="150000"/>
              </a:lnSpc>
            </a:pPr>
            <a:r>
              <a:rPr lang="en-US" altLang="zh-CN" sz="2400" b="0" dirty="0">
                <a:latin typeface="+mn-ea"/>
              </a:rPr>
              <a:t>3. </a:t>
            </a:r>
            <a:r>
              <a:rPr lang="zh-CN" altLang="en-US" sz="2400" b="0" dirty="0">
                <a:latin typeface="+mn-ea"/>
              </a:rPr>
              <a:t>项目单位在规定的</a:t>
            </a:r>
            <a:r>
              <a:rPr lang="en-US" altLang="zh-CN" sz="2400" b="0" dirty="0">
                <a:latin typeface="+mn-ea"/>
              </a:rPr>
              <a:t>7</a:t>
            </a:r>
            <a:r>
              <a:rPr lang="zh-CN" altLang="en-US" sz="2400" b="0" dirty="0">
                <a:latin typeface="+mn-ea"/>
              </a:rPr>
              <a:t>天工作日内容提交补充资料，并形成问题反馈清单</a:t>
            </a:r>
            <a:endParaRPr lang="en-US" altLang="zh-CN" sz="2400" b="0" dirty="0">
              <a:latin typeface="+mn-ea"/>
            </a:endParaRPr>
          </a:p>
          <a:p>
            <a:pPr indent="406400">
              <a:lnSpc>
                <a:spcPct val="150000"/>
              </a:lnSpc>
            </a:pPr>
            <a:r>
              <a:rPr lang="en-US" altLang="zh-CN" sz="2400" dirty="0">
                <a:latin typeface="+mn-ea"/>
              </a:rPr>
              <a:t>4. </a:t>
            </a:r>
            <a:r>
              <a:rPr lang="zh-CN" altLang="en-US" sz="2400" dirty="0">
                <a:latin typeface="+mn-ea"/>
              </a:rPr>
              <a:t>第三方组织专家组完成正式评估会，并形成进行评估结论，依此向财政部门提交事前绩效评估报告。评估结论为：</a:t>
            </a:r>
            <a:r>
              <a:rPr lang="zh-CN" altLang="en-US" sz="2400" dirty="0">
                <a:solidFill>
                  <a:srgbClr val="C00000"/>
                </a:solidFill>
                <a:latin typeface="+mn-ea"/>
              </a:rPr>
              <a:t>支持、部分支持、不予支持</a:t>
            </a:r>
            <a:endParaRPr lang="en-US" altLang="zh-CN" sz="2400" dirty="0">
              <a:solidFill>
                <a:srgbClr val="C00000"/>
              </a:solidFill>
              <a:latin typeface="+mn-ea"/>
            </a:endParaRPr>
          </a:p>
          <a:p>
            <a:pPr indent="406400">
              <a:lnSpc>
                <a:spcPct val="150000"/>
              </a:lnSpc>
            </a:pPr>
            <a:r>
              <a:rPr lang="en-US" altLang="zh-CN" sz="2400" dirty="0">
                <a:latin typeface="+mn-ea"/>
              </a:rPr>
              <a:t>5. </a:t>
            </a:r>
            <a:r>
              <a:rPr lang="zh-CN" altLang="en-US" sz="2400" dirty="0">
                <a:latin typeface="+mn-ea"/>
              </a:rPr>
              <a:t>绩效处将事前绩效评估报告及其评估结果反馈给主管支出处室，符合要求的项目送达预算评审中心。</a:t>
            </a:r>
            <a:endParaRPr lang="en-US" altLang="zh-CN" sz="2400" dirty="0">
              <a:latin typeface="+mn-ea"/>
            </a:endParaRPr>
          </a:p>
          <a:p>
            <a:pPr indent="406400">
              <a:lnSpc>
                <a:spcPct val="150000"/>
              </a:lnSpc>
            </a:pPr>
            <a:endParaRPr lang="en-US" altLang="zh-CN" sz="2400" dirty="0">
              <a:latin typeface="+mn-ea"/>
            </a:endParaRPr>
          </a:p>
          <a:p>
            <a:pPr indent="406400">
              <a:lnSpc>
                <a:spcPct val="150000"/>
              </a:lnSpc>
            </a:pPr>
            <a:r>
              <a:rPr lang="zh-CN" altLang="en-US" sz="2400" dirty="0">
                <a:latin typeface="+mn-ea"/>
              </a:rPr>
              <a:t>预算部门提交的评估资料达到评估条件的，在30内完成事前评估工作”。未达到评估要求的，可于半年后再次申报，启动新的一轮评估工作。</a:t>
            </a:r>
            <a:endParaRPr lang="zh-CN" altLang="en-US" sz="2400" dirty="0"/>
          </a:p>
          <a:p>
            <a:pPr indent="406400">
              <a:lnSpc>
                <a:spcPct val="150000"/>
              </a:lnSpc>
            </a:pPr>
            <a:endParaRPr lang="zh-CN" altLang="en-US" sz="2400" dirty="0">
              <a:latin typeface="+mn-ea"/>
            </a:endParaRPr>
          </a:p>
        </p:txBody>
      </p:sp>
      <p:sp>
        <p:nvSpPr>
          <p:cNvPr id="2" name="文本框 1"/>
          <p:cNvSpPr txBox="1"/>
          <p:nvPr/>
        </p:nvSpPr>
        <p:spPr>
          <a:xfrm>
            <a:off x="737870" y="4116070"/>
            <a:ext cx="10627995" cy="581057"/>
          </a:xfrm>
          <a:prstGeom prst="rect">
            <a:avLst/>
          </a:prstGeom>
          <a:noFill/>
          <a:ln w="9525">
            <a:noFill/>
          </a:ln>
        </p:spPr>
        <p:txBody>
          <a:bodyPr wrap="square">
            <a:spAutoFit/>
          </a:bodyPr>
          <a:lstStyle/>
          <a:p>
            <a:pPr indent="406400">
              <a:lnSpc>
                <a:spcPct val="150000"/>
              </a:lnSpc>
            </a:pPr>
            <a:r>
              <a:rPr lang="en-US" altLang="zh-CN" sz="2400" b="0" dirty="0">
                <a:latin typeface="+mn-ea"/>
              </a:rPr>
              <a:t> </a:t>
            </a:r>
            <a:endParaRPr lang="zh-CN" altLang="en-US" sz="2400" dirty="0">
              <a:latin typeface="+mn-ea"/>
            </a:endParaRPr>
          </a:p>
        </p:txBody>
      </p:sp>
      <p:sp>
        <p:nvSpPr>
          <p:cNvPr id="8" name="矩形 7"/>
          <p:cNvSpPr/>
          <p:nvPr/>
        </p:nvSpPr>
        <p:spPr>
          <a:xfrm>
            <a:off x="1337818" y="2178643"/>
            <a:ext cx="8181474" cy="369332"/>
          </a:xfrm>
          <a:prstGeom prst="rect">
            <a:avLst/>
          </a:prstGeom>
        </p:spPr>
        <p:txBody>
          <a:bodyPr wrap="square">
            <a:spAutoFit/>
          </a:bodyPr>
          <a:lstStyle/>
          <a:p>
            <a:r>
              <a:rPr lang="zh-CN" altLang="en-US" dirty="0">
                <a:latin typeface="+mn-ea"/>
              </a:rPr>
              <a:t>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5400675" cy="521970"/>
          </a:xfrm>
          <a:prstGeom prst="rect">
            <a:avLst/>
          </a:prstGeom>
          <a:noFill/>
        </p:spPr>
        <p:txBody>
          <a:bodyPr wrap="square" rtlCol="0">
            <a:spAutoFit/>
          </a:bodyPr>
          <a:lstStyle/>
          <a:p>
            <a:r>
              <a:rPr lang="zh-CN" altLang="en-US" sz="2800" b="1" dirty="0" smtClean="0">
                <a:latin typeface="微软雅黑" panose="020B0503020204020204" pitchFamily="34" charset="-122"/>
              </a:rPr>
              <a:t>   关键节点  ：</a:t>
            </a:r>
            <a:endParaRPr lang="zh-CN" altLang="en-US" sz="2800" b="1" dirty="0">
              <a:latin typeface="微软雅黑" panose="020B0503020204020204" pitchFamily="34" charset="-122"/>
            </a:endParaRP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2</a:t>
            </a:fld>
            <a:endParaRPr lang="zh-CN" altLang="en-US" dirty="0"/>
          </a:p>
        </p:txBody>
      </p:sp>
      <p:sp>
        <p:nvSpPr>
          <p:cNvPr id="5" name="矩形 4"/>
          <p:cNvSpPr/>
          <p:nvPr/>
        </p:nvSpPr>
        <p:spPr>
          <a:xfrm>
            <a:off x="790482" y="2730371"/>
            <a:ext cx="2970063" cy="2308324"/>
          </a:xfrm>
          <a:prstGeom prst="rect">
            <a:avLst/>
          </a:prstGeom>
        </p:spPr>
        <p:txBody>
          <a:bodyPr wrap="square">
            <a:spAutoFit/>
          </a:bodyPr>
          <a:lstStyle/>
          <a:p>
            <a:pPr algn="ctr">
              <a:lnSpc>
                <a:spcPct val="150000"/>
              </a:lnSpc>
            </a:pPr>
            <a:r>
              <a:rPr lang="zh-CN" altLang="en-US" sz="2400" b="1" dirty="0">
                <a:solidFill>
                  <a:schemeClr val="bg1"/>
                </a:solidFill>
              </a:rPr>
              <a:t>最近工作和生活都有些懈怠，事情比较多比较杂，搅在一起让人丧失了动力</a:t>
            </a:r>
            <a:endParaRPr lang="en-US" altLang="zh-CN" sz="2400" b="1" dirty="0">
              <a:solidFill>
                <a:schemeClr val="bg1"/>
              </a:solidFill>
            </a:endParaRPr>
          </a:p>
        </p:txBody>
      </p:sp>
      <p:sp>
        <p:nvSpPr>
          <p:cNvPr id="6" name="矩形 5"/>
          <p:cNvSpPr/>
          <p:nvPr/>
        </p:nvSpPr>
        <p:spPr>
          <a:xfrm>
            <a:off x="4658548" y="2730371"/>
            <a:ext cx="2970062" cy="2308324"/>
          </a:xfrm>
          <a:prstGeom prst="rect">
            <a:avLst/>
          </a:prstGeom>
        </p:spPr>
        <p:txBody>
          <a:bodyPr wrap="square">
            <a:spAutoFit/>
          </a:bodyPr>
          <a:lstStyle/>
          <a:p>
            <a:pPr algn="ctr">
              <a:lnSpc>
                <a:spcPct val="150000"/>
              </a:lnSpc>
            </a:pPr>
            <a:r>
              <a:rPr lang="zh-CN" altLang="en-US" sz="2400" b="1" dirty="0">
                <a:solidFill>
                  <a:schemeClr val="bg1"/>
                </a:solidFill>
              </a:rPr>
              <a:t>这段时间，追完了一部剧叫琅琊榜，看了几部电影，其中推荐</a:t>
            </a:r>
            <a:r>
              <a:rPr lang="en-US" altLang="zh-CN" sz="2400" b="1" dirty="0">
                <a:solidFill>
                  <a:schemeClr val="bg1"/>
                </a:solidFill>
              </a:rPr>
              <a:t>Inside Out</a:t>
            </a:r>
          </a:p>
        </p:txBody>
      </p:sp>
      <p:sp>
        <p:nvSpPr>
          <p:cNvPr id="12" name="矩形 11"/>
          <p:cNvSpPr/>
          <p:nvPr/>
        </p:nvSpPr>
        <p:spPr>
          <a:xfrm>
            <a:off x="790482" y="1883782"/>
            <a:ext cx="1605280" cy="737235"/>
          </a:xfrm>
          <a:prstGeom prst="rect">
            <a:avLst/>
          </a:prstGeom>
        </p:spPr>
        <p:txBody>
          <a:bodyPr wrap="none">
            <a:spAutoFit/>
          </a:bodyPr>
          <a:lstStyle/>
          <a:p>
            <a:pPr>
              <a:lnSpc>
                <a:spcPct val="150000"/>
              </a:lnSpc>
            </a:pPr>
            <a:r>
              <a:rPr lang="zh-CN" altLang="en-US" sz="2800" b="1" dirty="0">
                <a:solidFill>
                  <a:schemeClr val="bg1"/>
                </a:solidFill>
                <a:latin typeface="Times New Roman" panose="02020603050405020304" pitchFamily="18" charset="0"/>
                <a:cs typeface="Times New Roman" panose="02020603050405020304" pitchFamily="18" charset="0"/>
              </a:rPr>
              <a:t>政策层面</a:t>
            </a:r>
          </a:p>
        </p:txBody>
      </p:sp>
      <p:sp>
        <p:nvSpPr>
          <p:cNvPr id="13" name="矩形 12"/>
          <p:cNvSpPr/>
          <p:nvPr/>
        </p:nvSpPr>
        <p:spPr>
          <a:xfrm>
            <a:off x="4658548" y="1883782"/>
            <a:ext cx="2076851" cy="738664"/>
          </a:xfrm>
          <a:prstGeom prst="rect">
            <a:avLst/>
          </a:prstGeom>
        </p:spPr>
        <p:txBody>
          <a:bodyPr wrap="none">
            <a:spAutoFit/>
          </a:bodyPr>
          <a:lstStyle/>
          <a:p>
            <a:pPr>
              <a:lnSpc>
                <a:spcPct val="150000"/>
              </a:lnSpc>
            </a:pPr>
            <a:r>
              <a:rPr lang="en-US" altLang="zh-CN" sz="2800" b="1" dirty="0">
                <a:solidFill>
                  <a:schemeClr val="bg1"/>
                </a:solidFill>
                <a:latin typeface="Times New Roman" panose="02020603050405020304" pitchFamily="18" charset="0"/>
                <a:cs typeface="Times New Roman" panose="02020603050405020304" pitchFamily="18" charset="0"/>
              </a:rPr>
              <a:t>PART TWO</a:t>
            </a:r>
          </a:p>
        </p:txBody>
      </p:sp>
      <p:sp>
        <p:nvSpPr>
          <p:cNvPr id="14" name="矩形 13"/>
          <p:cNvSpPr/>
          <p:nvPr/>
        </p:nvSpPr>
        <p:spPr>
          <a:xfrm>
            <a:off x="8526613" y="1883782"/>
            <a:ext cx="2455159" cy="738664"/>
          </a:xfrm>
          <a:prstGeom prst="rect">
            <a:avLst/>
          </a:prstGeom>
        </p:spPr>
        <p:txBody>
          <a:bodyPr wrap="none">
            <a:spAutoFit/>
          </a:bodyPr>
          <a:lstStyle/>
          <a:p>
            <a:pPr>
              <a:lnSpc>
                <a:spcPct val="150000"/>
              </a:lnSpc>
            </a:pPr>
            <a:r>
              <a:rPr lang="en-US" altLang="zh-CN" sz="2800" b="1" dirty="0">
                <a:solidFill>
                  <a:schemeClr val="bg1"/>
                </a:solidFill>
                <a:latin typeface="Times New Roman" panose="02020603050405020304" pitchFamily="18" charset="0"/>
                <a:cs typeface="Times New Roman" panose="02020603050405020304" pitchFamily="18" charset="0"/>
              </a:rPr>
              <a:t>PART THREE</a:t>
            </a:r>
          </a:p>
        </p:txBody>
      </p:sp>
      <p:sp>
        <p:nvSpPr>
          <p:cNvPr id="15" name="矩形 14"/>
          <p:cNvSpPr/>
          <p:nvPr/>
        </p:nvSpPr>
        <p:spPr>
          <a:xfrm>
            <a:off x="8526613" y="2730371"/>
            <a:ext cx="2970062" cy="2308324"/>
          </a:xfrm>
          <a:prstGeom prst="rect">
            <a:avLst/>
          </a:prstGeom>
        </p:spPr>
        <p:txBody>
          <a:bodyPr wrap="square">
            <a:spAutoFit/>
          </a:bodyPr>
          <a:lstStyle/>
          <a:p>
            <a:pPr algn="ctr">
              <a:lnSpc>
                <a:spcPct val="150000"/>
              </a:lnSpc>
            </a:pPr>
            <a:r>
              <a:rPr lang="zh-CN" altLang="en-US" sz="2400" b="1" dirty="0">
                <a:solidFill>
                  <a:schemeClr val="bg1"/>
                </a:solidFill>
              </a:rPr>
              <a:t>看完了关于如何做科学研究的几本书，只是觉得像喝了几碗鸡汤，然并卵罢了</a:t>
            </a:r>
            <a:endParaRPr lang="en-US" altLang="zh-CN" sz="2400" b="1" dirty="0">
              <a:solidFill>
                <a:schemeClr val="bg1"/>
              </a:solidFill>
            </a:endParaRPr>
          </a:p>
        </p:txBody>
      </p:sp>
      <p:sp>
        <p:nvSpPr>
          <p:cNvPr id="100" name="文本框 99"/>
          <p:cNvSpPr txBox="1"/>
          <p:nvPr/>
        </p:nvSpPr>
        <p:spPr>
          <a:xfrm>
            <a:off x="902368" y="1058779"/>
            <a:ext cx="9455752" cy="5632311"/>
          </a:xfrm>
          <a:prstGeom prst="rect">
            <a:avLst/>
          </a:prstGeom>
          <a:noFill/>
          <a:ln w="9525">
            <a:noFill/>
          </a:ln>
        </p:spPr>
        <p:txBody>
          <a:bodyPr wrap="square">
            <a:spAutoFit/>
          </a:bodyPr>
          <a:lstStyle/>
          <a:p>
            <a:pPr>
              <a:lnSpc>
                <a:spcPct val="150000"/>
              </a:lnSpc>
            </a:pPr>
            <a:r>
              <a:rPr lang="en-US" altLang="zh-CN" sz="2400" dirty="0" smtClean="0"/>
              <a:t>     </a:t>
            </a:r>
            <a:r>
              <a:rPr lang="zh-CN" altLang="zh-CN" sz="2400" dirty="0" smtClean="0"/>
              <a:t>从业务层面</a:t>
            </a:r>
            <a:r>
              <a:rPr lang="zh-CN" altLang="en-US" sz="2400" dirty="0" smtClean="0"/>
              <a:t>主要</a:t>
            </a:r>
            <a:r>
              <a:rPr lang="zh-CN" altLang="zh-CN" sz="2400" dirty="0" smtClean="0"/>
              <a:t>集中在两个方面：</a:t>
            </a:r>
            <a:endParaRPr lang="en-US" altLang="zh-CN" sz="2400" dirty="0" smtClean="0"/>
          </a:p>
          <a:p>
            <a:pPr>
              <a:lnSpc>
                <a:spcPct val="150000"/>
              </a:lnSpc>
            </a:pPr>
            <a:r>
              <a:rPr lang="en-US" altLang="zh-CN" sz="2400" dirty="0" smtClean="0">
                <a:solidFill>
                  <a:srgbClr val="C00000"/>
                </a:solidFill>
              </a:rPr>
              <a:t>    </a:t>
            </a:r>
            <a:r>
              <a:rPr lang="zh-CN" altLang="zh-CN" sz="2400" dirty="0" smtClean="0">
                <a:solidFill>
                  <a:srgbClr val="C00000"/>
                </a:solidFill>
              </a:rPr>
              <a:t>一是</a:t>
            </a:r>
            <a:r>
              <a:rPr lang="zh-CN" altLang="en-US" sz="2400" dirty="0" smtClean="0">
                <a:solidFill>
                  <a:srgbClr val="C00000"/>
                </a:solidFill>
              </a:rPr>
              <a:t>核心任务：</a:t>
            </a:r>
            <a:r>
              <a:rPr lang="zh-CN" altLang="zh-CN" sz="2400" dirty="0" smtClean="0"/>
              <a:t>结合财政部</a:t>
            </a:r>
            <a:r>
              <a:rPr lang="en-US" altLang="zh-CN" sz="2400" dirty="0" smtClean="0"/>
              <a:t>10</a:t>
            </a:r>
            <a:r>
              <a:rPr lang="zh-CN" altLang="zh-CN" sz="2400" dirty="0" smtClean="0"/>
              <a:t>号文及市财政最新财政支出事前评估等文件精神，系统介绍项目支出事前评估总体要求，明确评估目的，尤其突出强调通过对基建类项目开展事前评估所</a:t>
            </a:r>
            <a:r>
              <a:rPr lang="zh-CN" altLang="en-US" sz="2400" dirty="0" smtClean="0"/>
              <a:t>要</a:t>
            </a:r>
            <a:r>
              <a:rPr lang="zh-CN" altLang="zh-CN" sz="2400" dirty="0" smtClean="0"/>
              <a:t>解决的核心问题是什么；</a:t>
            </a:r>
            <a:endParaRPr lang="en-US" altLang="zh-CN" sz="2400" dirty="0" smtClean="0"/>
          </a:p>
          <a:p>
            <a:pPr>
              <a:lnSpc>
                <a:spcPct val="150000"/>
              </a:lnSpc>
            </a:pPr>
            <a:r>
              <a:rPr lang="en-US" altLang="zh-CN" sz="2400" dirty="0" smtClean="0">
                <a:solidFill>
                  <a:srgbClr val="C00000"/>
                </a:solidFill>
              </a:rPr>
              <a:t>    </a:t>
            </a:r>
            <a:r>
              <a:rPr lang="zh-CN" altLang="zh-CN" sz="2400" dirty="0" smtClean="0">
                <a:solidFill>
                  <a:srgbClr val="C00000"/>
                </a:solidFill>
              </a:rPr>
              <a:t>二是</a:t>
            </a:r>
            <a:r>
              <a:rPr lang="zh-CN" altLang="en-US" sz="2400" dirty="0" smtClean="0">
                <a:solidFill>
                  <a:srgbClr val="C00000"/>
                </a:solidFill>
              </a:rPr>
              <a:t>共性问题：</a:t>
            </a:r>
            <a:r>
              <a:rPr lang="zh-CN" altLang="zh-CN" sz="2400" dirty="0" smtClean="0"/>
              <a:t>围绕事前评估所需把握的原则，结合教育系统基建项目特点，对项目内容进行科学分类，依此有针对性的给出基建类项目事前评估应关注的关键技术节点，并采用典型案例分析方式总结以往评估工作中暴露出的共性问题，为后续该类项目申报提供可供借鉴的经验或应吸取的教训。</a:t>
            </a:r>
            <a:endParaRPr lang="zh-CN" altLang="zh-CN"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主要流程</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20</a:t>
            </a:fld>
            <a:endParaRPr lang="zh-CN" altLang="en-US" dirty="0"/>
          </a:p>
        </p:txBody>
      </p:sp>
      <p:sp>
        <p:nvSpPr>
          <p:cNvPr id="20" name="矩形 19"/>
          <p:cNvSpPr/>
          <p:nvPr/>
        </p:nvSpPr>
        <p:spPr>
          <a:xfrm>
            <a:off x="695325" y="1629410"/>
            <a:ext cx="10800715" cy="3416320"/>
          </a:xfrm>
          <a:prstGeom prst="rect">
            <a:avLst/>
          </a:prstGeom>
        </p:spPr>
        <p:txBody>
          <a:bodyPr wrap="square">
            <a:spAutoFit/>
          </a:bodyPr>
          <a:lstStyle/>
          <a:p>
            <a:pPr algn="l">
              <a:lnSpc>
                <a:spcPct val="150000"/>
              </a:lnSpc>
            </a:pPr>
            <a:r>
              <a:rPr lang="en-US" altLang="zh-CN" sz="2400" dirty="0">
                <a:latin typeface="+mn-ea"/>
              </a:rPr>
              <a:t>       </a:t>
            </a:r>
            <a:r>
              <a:rPr lang="zh-CN" altLang="en-US" sz="2400" dirty="0">
                <a:latin typeface="+mn-ea"/>
              </a:rPr>
              <a:t>新修订《办法》对市委、市政府重点工作、涉密项目、推进“放管服”工作以及保障制度持续性等方面进行了规定。主要有：一是明确“</a:t>
            </a:r>
            <a:r>
              <a:rPr lang="zh-CN" altLang="en-US" sz="2400" dirty="0">
                <a:solidFill>
                  <a:srgbClr val="C00000"/>
                </a:solidFill>
                <a:latin typeface="+mn-ea"/>
              </a:rPr>
              <a:t>已经过市委常委会议或市政府常务会议决策确定的项目、政策可不纳入事前绩效评估范围。</a:t>
            </a:r>
            <a:r>
              <a:rPr lang="zh-CN" altLang="en-US" sz="2400" dirty="0">
                <a:latin typeface="+mn-ea"/>
              </a:rPr>
              <a:t>”二是明确“涉及国家秘密的项目、政策可不纳入事前绩效评估范围”。三是明确“市财政局可授权市级预算部门和单位对市财政局认定的新增重大项目、政策自行开展事前绩效评估工作。 </a:t>
            </a:r>
          </a:p>
        </p:txBody>
      </p:sp>
      <p:sp>
        <p:nvSpPr>
          <p:cNvPr id="7" name="文本框 6"/>
          <p:cNvSpPr txBox="1"/>
          <p:nvPr/>
        </p:nvSpPr>
        <p:spPr>
          <a:xfrm>
            <a:off x="695325" y="989330"/>
            <a:ext cx="7680325" cy="460375"/>
          </a:xfrm>
          <a:prstGeom prst="rect">
            <a:avLst/>
          </a:prstGeom>
          <a:noFill/>
          <a:ln w="9525">
            <a:noFill/>
          </a:ln>
        </p:spPr>
        <p:txBody>
          <a:bodyPr wrap="square">
            <a:spAutoFit/>
          </a:bodyPr>
          <a:lstStyle/>
          <a:p>
            <a:pPr indent="0"/>
            <a:r>
              <a:rPr lang="en-US" altLang="zh-CN" sz="2400" b="1" dirty="0">
                <a:ea typeface="宋体" panose="02010600030101010101" pitchFamily="2" charset="-122"/>
              </a:rPr>
              <a:t>  </a:t>
            </a:r>
            <a:r>
              <a:rPr lang="zh-CN" sz="2400" b="1" dirty="0">
                <a:ea typeface="宋体" panose="02010600030101010101" pitchFamily="2" charset="-122"/>
              </a:rPr>
              <a:t>明确</a:t>
            </a:r>
            <a:r>
              <a:rPr lang="zh-CN" altLang="en-US" sz="2400" b="1" dirty="0">
                <a:ea typeface="宋体" panose="02010600030101010101" pitchFamily="2" charset="-122"/>
              </a:rPr>
              <a:t>可豁免的</a:t>
            </a:r>
            <a:r>
              <a:rPr lang="zh-CN" sz="2400" b="1" dirty="0">
                <a:ea typeface="宋体" panose="02010600030101010101" pitchFamily="2" charset="-122"/>
              </a:rPr>
              <a:t>特殊事项。</a:t>
            </a:r>
            <a:endParaRPr lang="zh-CN" altLang="en-US" sz="2400" b="1"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9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930" y="624253"/>
            <a:ext cx="10757189" cy="729761"/>
          </a:xfrm>
        </p:spPr>
        <p:txBody>
          <a:bodyPr/>
          <a:lstStyle/>
          <a:p>
            <a:r>
              <a:rPr lang="zh-CN" altLang="en-US" dirty="0">
                <a:solidFill>
                  <a:srgbClr val="FF0000"/>
                </a:solidFill>
              </a:rPr>
              <a:t>友情提醒：</a:t>
            </a:r>
          </a:p>
        </p:txBody>
      </p:sp>
      <p:sp>
        <p:nvSpPr>
          <p:cNvPr id="3" name="内容占位符 2"/>
          <p:cNvSpPr>
            <a:spLocks noGrp="1"/>
          </p:cNvSpPr>
          <p:nvPr>
            <p:ph idx="1"/>
          </p:nvPr>
        </p:nvSpPr>
        <p:spPr>
          <a:xfrm>
            <a:off x="838200" y="1580606"/>
            <a:ext cx="10515600" cy="4596357"/>
          </a:xfrm>
        </p:spPr>
        <p:txBody>
          <a:bodyPr/>
          <a:lstStyle/>
          <a:p>
            <a:r>
              <a:rPr lang="zh-CN" altLang="en-US" sz="2400" dirty="0"/>
              <a:t>事前评估不支持金额扣减</a:t>
            </a:r>
            <a:r>
              <a:rPr lang="zh-CN" altLang="en-US" sz="2400" dirty="0" smtClean="0"/>
              <a:t>力度加大</a:t>
            </a:r>
            <a:r>
              <a:rPr lang="zh-CN" altLang="en-US" sz="2400" dirty="0"/>
              <a:t>。</a:t>
            </a:r>
          </a:p>
          <a:p>
            <a:r>
              <a:rPr lang="zh-CN" altLang="en-US" sz="2400" dirty="0"/>
              <a:t>事前绩效评估：对于“部分支持”的不支持金额及“不予支持”的全部项目金额不安排预算，同时按照不支持金额的</a:t>
            </a:r>
            <a:r>
              <a:rPr lang="en-US" altLang="zh-CN" sz="2400" dirty="0"/>
              <a:t>20%</a:t>
            </a:r>
            <a:r>
              <a:rPr lang="zh-CN" altLang="en-US" sz="2400" dirty="0"/>
              <a:t>核减部门和单位的预算限额。（</a:t>
            </a:r>
            <a:r>
              <a:rPr lang="en-US" altLang="zh-CN" sz="2400" dirty="0"/>
              <a:t>2020</a:t>
            </a:r>
            <a:r>
              <a:rPr lang="zh-CN" altLang="en-US" sz="2400" dirty="0"/>
              <a:t>年按照不予支持金额的</a:t>
            </a:r>
            <a:r>
              <a:rPr lang="en-US" altLang="zh-CN" sz="2400" dirty="0"/>
              <a:t>10%</a:t>
            </a:r>
            <a:r>
              <a:rPr lang="zh-CN" altLang="en-US" sz="2400" dirty="0"/>
              <a:t>核减部门和单位预算限额）</a:t>
            </a:r>
            <a:endParaRPr lang="en-US" altLang="zh-CN" sz="2400" dirty="0"/>
          </a:p>
          <a:p>
            <a:r>
              <a:rPr lang="en-US" altLang="zh-CN" sz="2400" dirty="0"/>
              <a:t> </a:t>
            </a:r>
            <a:endParaRPr lang="zh-CN" altLang="en-US" sz="1800" dirty="0"/>
          </a:p>
          <a:p>
            <a:endParaRPr lang="zh-CN" altLang="en-US" dirty="0"/>
          </a:p>
          <a:p>
            <a:endParaRPr lang="zh-CN" altLang="en-US" dirty="0"/>
          </a:p>
        </p:txBody>
      </p:sp>
    </p:spTree>
    <p:extLst>
      <p:ext uri="{BB962C8B-B14F-4D97-AF65-F5344CB8AC3E}">
        <p14:creationId xmlns="" xmlns:p14="http://schemas.microsoft.com/office/powerpoint/2010/main" val="1437983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717759" y="2935705"/>
            <a:ext cx="3429000" cy="10834859"/>
          </a:xfrm>
          <a:prstGeom prst="rect">
            <a:avLst/>
          </a:prstGeom>
          <a:noFill/>
          <a:ln>
            <a:noFill/>
          </a:ln>
        </p:spPr>
        <p:txBody>
          <a:bodyPr wrap="square" rtlCol="0">
            <a:spAutoFit/>
          </a:bodyPr>
          <a:lstStyle>
            <a:defPPr>
              <a:defRPr lang="zh-CN"/>
            </a:defPPr>
            <a:lvl1pPr algn="ctr">
              <a:defRPr sz="13800" b="1">
                <a:solidFill>
                  <a:schemeClr val="tx1">
                    <a:lumMod val="50000"/>
                    <a:lumOff val="50000"/>
                    <a:alpha val="23000"/>
                  </a:schemeClr>
                </a:solidFill>
                <a:latin typeface="微软雅黑" panose="020B0503020204020204" pitchFamily="34" charset="-122"/>
                <a:ea typeface="微软雅黑" panose="020B0503020204020204" pitchFamily="34" charset="-122"/>
              </a:defRPr>
            </a:lvl1pPr>
          </a:lstStyle>
          <a:p>
            <a:pPr algn="r"/>
            <a:r>
              <a:rPr lang="zh-CN" altLang="en-US" sz="7200" dirty="0" smtClean="0">
                <a:solidFill>
                  <a:schemeClr val="accent1"/>
                </a:solidFill>
              </a:rPr>
              <a:t>共性 </a:t>
            </a:r>
            <a:endParaRPr lang="en-US" altLang="zh-CN" sz="7200" dirty="0">
              <a:solidFill>
                <a:schemeClr val="accent1"/>
              </a:solidFill>
            </a:endParaRPr>
          </a:p>
          <a:p>
            <a:pPr algn="r"/>
            <a:r>
              <a:rPr lang="zh-CN" altLang="en-US" sz="7200" dirty="0">
                <a:solidFill>
                  <a:schemeClr val="accent1"/>
                </a:solidFill>
              </a:rPr>
              <a:t>  </a:t>
            </a:r>
            <a:r>
              <a:rPr lang="zh-CN" altLang="en-US" sz="7200" dirty="0" smtClean="0">
                <a:solidFill>
                  <a:schemeClr val="accent1"/>
                </a:solidFill>
              </a:rPr>
              <a:t>问题</a:t>
            </a:r>
            <a:r>
              <a:rPr lang="en-US" altLang="zh-CN" sz="7200" dirty="0" smtClean="0">
                <a:solidFill>
                  <a:schemeClr val="accent1"/>
                </a:solidFill>
              </a:rPr>
              <a:t> </a:t>
            </a:r>
            <a:r>
              <a:rPr lang="en-US" altLang="zh-CN" dirty="0"/>
              <a:t>PART</a:t>
            </a:r>
          </a:p>
          <a:p>
            <a:r>
              <a:rPr lang="en-US" altLang="zh-CN" dirty="0"/>
              <a:t>FOUR</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3328" y="2834159"/>
            <a:ext cx="2416902" cy="2416902"/>
            <a:chOff x="4887549" y="1124584"/>
            <a:chExt cx="2416902" cy="2416902"/>
          </a:xfrm>
        </p:grpSpPr>
        <p:sp>
          <p:nvSpPr>
            <p:cNvPr id="47" name="文本框 46"/>
            <p:cNvSpPr txBox="1"/>
            <p:nvPr/>
          </p:nvSpPr>
          <p:spPr>
            <a:xfrm>
              <a:off x="4887549" y="1178873"/>
              <a:ext cx="2416902" cy="1200329"/>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rPr>
                <a:t> </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585411" y="1864894"/>
            <a:ext cx="2649757" cy="923330"/>
          </a:xfrm>
          <a:prstGeom prst="rect">
            <a:avLst/>
          </a:prstGeom>
        </p:spPr>
        <p:txBody>
          <a:bodyPr wrap="square">
            <a:spAutoFit/>
          </a:bodyPr>
          <a:lstStyle/>
          <a:p>
            <a:r>
              <a:rPr lang="en-US" altLang="zh-CN" sz="5400" dirty="0">
                <a:solidFill>
                  <a:srgbClr val="0053A3"/>
                </a:solidFill>
              </a:rPr>
              <a:t>04</a:t>
            </a:r>
            <a:endParaRPr lang="zh-CN" alt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0402" y="460214"/>
            <a:ext cx="10515600" cy="5380129"/>
          </a:xfrm>
          <a:ln>
            <a:solidFill>
              <a:srgbClr val="FF0000"/>
            </a:solidFill>
          </a:ln>
        </p:spPr>
        <p:txBody>
          <a:bodyPr>
            <a:normAutofit fontScale="85000" lnSpcReduction="20000"/>
          </a:bodyPr>
          <a:lstStyle/>
          <a:p>
            <a:pPr>
              <a:lnSpc>
                <a:spcPct val="150000"/>
              </a:lnSpc>
              <a:buNone/>
            </a:pPr>
            <a:r>
              <a:rPr lang="zh-CN" altLang="en-US" sz="2800" b="1" dirty="0" smtClean="0"/>
              <a:t>     一、基建类项目事前评估应关注的共性问题</a:t>
            </a:r>
            <a:endParaRPr lang="en-US" altLang="zh-CN" sz="2400" b="1" dirty="0"/>
          </a:p>
          <a:p>
            <a:pPr fontAlgn="base"/>
            <a:r>
              <a:rPr lang="en-US" altLang="zh-CN" sz="2400" dirty="0" smtClean="0"/>
              <a:t>  </a:t>
            </a:r>
            <a:r>
              <a:rPr lang="zh-CN" altLang="zh-CN" sz="2400" dirty="0" smtClean="0"/>
              <a:t>结合基建</a:t>
            </a:r>
            <a:r>
              <a:rPr lang="zh-CN" altLang="en-US" sz="2400" dirty="0" smtClean="0"/>
              <a:t>类</a:t>
            </a:r>
            <a:r>
              <a:rPr lang="zh-CN" altLang="zh-CN" sz="2400" dirty="0" smtClean="0"/>
              <a:t>项目特点</a:t>
            </a:r>
            <a:r>
              <a:rPr lang="zh-CN" altLang="en-US" sz="2400" dirty="0" smtClean="0"/>
              <a:t>及技术要求</a:t>
            </a:r>
            <a:r>
              <a:rPr lang="zh-CN" altLang="zh-CN" sz="2400" dirty="0" smtClean="0"/>
              <a:t>，</a:t>
            </a:r>
            <a:r>
              <a:rPr lang="zh-CN" altLang="zh-CN" sz="2400" dirty="0"/>
              <a:t>得出该</a:t>
            </a:r>
            <a:r>
              <a:rPr lang="zh-CN" altLang="zh-CN" sz="2400" dirty="0" smtClean="0"/>
              <a:t>类</a:t>
            </a:r>
            <a:r>
              <a:rPr lang="zh-CN" altLang="en-US" sz="2400" dirty="0" smtClean="0"/>
              <a:t>基建</a:t>
            </a:r>
            <a:r>
              <a:rPr lang="zh-CN" altLang="zh-CN" sz="2400" dirty="0" smtClean="0"/>
              <a:t>项目</a:t>
            </a:r>
            <a:r>
              <a:rPr lang="zh-CN" altLang="zh-CN" sz="2400" dirty="0"/>
              <a:t>事前评估</a:t>
            </a:r>
            <a:r>
              <a:rPr lang="zh-CN" altLang="zh-CN" sz="2400" dirty="0" smtClean="0"/>
              <a:t>的</a:t>
            </a:r>
            <a:r>
              <a:rPr lang="zh-CN" altLang="en-US" sz="2400" dirty="0" smtClean="0"/>
              <a:t>共性问题</a:t>
            </a:r>
            <a:r>
              <a:rPr lang="zh-CN" altLang="zh-CN" sz="2400" dirty="0" smtClean="0"/>
              <a:t>：</a:t>
            </a:r>
            <a:r>
              <a:rPr lang="en-US" altLang="zh-CN" sz="2400" dirty="0" smtClean="0"/>
              <a:t> </a:t>
            </a:r>
          </a:p>
          <a:p>
            <a:pPr fontAlgn="base"/>
            <a:r>
              <a:rPr lang="en-US" altLang="zh-CN" sz="2400" dirty="0" smtClean="0">
                <a:solidFill>
                  <a:srgbClr val="C00000"/>
                </a:solidFill>
              </a:rPr>
              <a:t>1.</a:t>
            </a:r>
            <a:r>
              <a:rPr lang="zh-CN" altLang="zh-CN" sz="2400" b="1" dirty="0" smtClean="0">
                <a:solidFill>
                  <a:srgbClr val="C00000"/>
                </a:solidFill>
              </a:rPr>
              <a:t>项目立项的</a:t>
            </a:r>
            <a:r>
              <a:rPr lang="zh-CN" altLang="en-US" sz="2400" b="1" dirty="0" smtClean="0">
                <a:solidFill>
                  <a:srgbClr val="C00000"/>
                </a:solidFill>
              </a:rPr>
              <a:t>依法</a:t>
            </a:r>
            <a:r>
              <a:rPr lang="zh-CN" altLang="zh-CN" sz="2400" b="1" dirty="0" smtClean="0">
                <a:solidFill>
                  <a:srgbClr val="C00000"/>
                </a:solidFill>
              </a:rPr>
              <a:t>合规性</a:t>
            </a:r>
            <a:r>
              <a:rPr lang="zh-CN" altLang="en-US" sz="2400" b="1" dirty="0" smtClean="0">
                <a:solidFill>
                  <a:srgbClr val="C00000"/>
                </a:solidFill>
              </a:rPr>
              <a:t>问题。</a:t>
            </a:r>
            <a:r>
              <a:rPr lang="zh-CN" altLang="en-US" sz="2400" dirty="0" smtClean="0"/>
              <a:t>关注如何</a:t>
            </a:r>
            <a:r>
              <a:rPr lang="zh-CN" altLang="zh-CN" sz="2400" dirty="0" smtClean="0"/>
              <a:t>确保项目</a:t>
            </a:r>
            <a:r>
              <a:rPr lang="zh-CN" altLang="en-US" sz="2400" dirty="0" smtClean="0"/>
              <a:t>立项</a:t>
            </a:r>
            <a:r>
              <a:rPr lang="zh-CN" altLang="zh-CN" sz="2400" dirty="0" smtClean="0"/>
              <a:t>合法</a:t>
            </a:r>
            <a:r>
              <a:rPr lang="zh-CN" altLang="zh-CN" sz="2400" dirty="0"/>
              <a:t>（产权证、房产证明）</a:t>
            </a:r>
            <a:r>
              <a:rPr lang="zh-CN" altLang="zh-CN" sz="2400" dirty="0" smtClean="0"/>
              <a:t>、</a:t>
            </a:r>
            <a:r>
              <a:rPr lang="zh-CN" altLang="en-US" sz="2400" dirty="0" smtClean="0"/>
              <a:t>程序</a:t>
            </a:r>
            <a:r>
              <a:rPr lang="zh-CN" altLang="zh-CN" sz="2400" dirty="0" smtClean="0"/>
              <a:t>合</a:t>
            </a:r>
            <a:r>
              <a:rPr lang="zh-CN" altLang="zh-CN" sz="2400" dirty="0"/>
              <a:t>规（主管部门、行业审批</a:t>
            </a:r>
            <a:r>
              <a:rPr lang="zh-CN" altLang="zh-CN" sz="2400" dirty="0" smtClean="0"/>
              <a:t>）</a:t>
            </a:r>
            <a:r>
              <a:rPr lang="zh-CN" altLang="en-US" sz="2400" dirty="0" smtClean="0"/>
              <a:t>；</a:t>
            </a:r>
            <a:endParaRPr lang="en-US" altLang="zh-CN" sz="2400" dirty="0" smtClean="0"/>
          </a:p>
          <a:p>
            <a:pPr fontAlgn="base"/>
            <a:r>
              <a:rPr lang="en-US" altLang="zh-CN" sz="2400" dirty="0" smtClean="0">
                <a:solidFill>
                  <a:srgbClr val="C00000"/>
                </a:solidFill>
              </a:rPr>
              <a:t>2.</a:t>
            </a:r>
            <a:r>
              <a:rPr lang="zh-CN" altLang="zh-CN" sz="2400" b="1" dirty="0" smtClean="0">
                <a:solidFill>
                  <a:srgbClr val="C00000"/>
                </a:solidFill>
              </a:rPr>
              <a:t>项目实施</a:t>
            </a:r>
            <a:r>
              <a:rPr lang="zh-CN" altLang="en-US" sz="2400" b="1" dirty="0" smtClean="0">
                <a:solidFill>
                  <a:srgbClr val="C00000"/>
                </a:solidFill>
              </a:rPr>
              <a:t>方案</a:t>
            </a:r>
            <a:r>
              <a:rPr lang="zh-CN" altLang="zh-CN" sz="2400" b="1" dirty="0" smtClean="0">
                <a:solidFill>
                  <a:srgbClr val="C00000"/>
                </a:solidFill>
              </a:rPr>
              <a:t>的可行性</a:t>
            </a:r>
            <a:r>
              <a:rPr lang="zh-CN" altLang="en-US" sz="2400" b="1" dirty="0" smtClean="0">
                <a:solidFill>
                  <a:srgbClr val="C00000"/>
                </a:solidFill>
              </a:rPr>
              <a:t>问题。</a:t>
            </a:r>
            <a:r>
              <a:rPr lang="zh-CN" altLang="en-US" sz="2400" dirty="0" smtClean="0"/>
              <a:t>关注工程</a:t>
            </a:r>
            <a:r>
              <a:rPr lang="zh-CN" altLang="zh-CN" sz="2400" dirty="0" smtClean="0"/>
              <a:t>初步设计</a:t>
            </a:r>
            <a:r>
              <a:rPr lang="zh-CN" altLang="zh-CN" sz="2400" dirty="0"/>
              <a:t>、施工方案</a:t>
            </a:r>
            <a:r>
              <a:rPr lang="zh-CN" altLang="zh-CN" sz="2400" dirty="0" smtClean="0"/>
              <a:t>、</a:t>
            </a:r>
            <a:r>
              <a:rPr lang="zh-CN" altLang="en-US" sz="2400" dirty="0" smtClean="0"/>
              <a:t>工程</a:t>
            </a:r>
            <a:r>
              <a:rPr lang="zh-CN" altLang="zh-CN" sz="2400" dirty="0" smtClean="0"/>
              <a:t>概算</a:t>
            </a:r>
            <a:r>
              <a:rPr lang="zh-CN" altLang="en-US" sz="2400" dirty="0" smtClean="0"/>
              <a:t>一致性</a:t>
            </a:r>
            <a:r>
              <a:rPr lang="zh-CN" altLang="zh-CN" sz="2400" dirty="0" smtClean="0"/>
              <a:t> </a:t>
            </a:r>
            <a:r>
              <a:rPr lang="zh-CN" altLang="en-US" sz="2400" dirty="0" smtClean="0"/>
              <a:t>；</a:t>
            </a:r>
            <a:r>
              <a:rPr lang="zh-CN" altLang="zh-CN" sz="2400" dirty="0" smtClean="0"/>
              <a:t>重点</a:t>
            </a:r>
            <a:r>
              <a:rPr lang="zh-CN" altLang="en-US" sz="2400" dirty="0" smtClean="0"/>
              <a:t>把握</a:t>
            </a:r>
            <a:r>
              <a:rPr lang="zh-CN" altLang="zh-CN" sz="2400" dirty="0" smtClean="0"/>
              <a:t>立项</a:t>
            </a:r>
            <a:r>
              <a:rPr lang="zh-CN" altLang="zh-CN" sz="2400" dirty="0"/>
              <a:t>依据的充分性、改造内容与资金需求的</a:t>
            </a:r>
            <a:r>
              <a:rPr lang="zh-CN" altLang="zh-CN" sz="2400" dirty="0" smtClean="0"/>
              <a:t>迫切性；</a:t>
            </a:r>
            <a:r>
              <a:rPr lang="zh-CN" altLang="zh-CN" sz="2400" dirty="0"/>
              <a:t>实施条件及方案的可行性</a:t>
            </a:r>
            <a:r>
              <a:rPr lang="zh-CN" altLang="zh-CN" sz="2400" dirty="0" smtClean="0"/>
              <a:t>。</a:t>
            </a:r>
            <a:r>
              <a:rPr lang="zh-CN" altLang="en-US" sz="2400" dirty="0" smtClean="0"/>
              <a:t>技术</a:t>
            </a:r>
            <a:r>
              <a:rPr lang="zh-CN" altLang="zh-CN" sz="2400" dirty="0" smtClean="0"/>
              <a:t>标准的</a:t>
            </a:r>
            <a:r>
              <a:rPr lang="zh-CN" altLang="en-US" sz="2400" dirty="0" smtClean="0"/>
              <a:t>明确</a:t>
            </a:r>
            <a:r>
              <a:rPr lang="zh-CN" altLang="zh-CN" sz="2400" dirty="0" smtClean="0"/>
              <a:t>性；</a:t>
            </a:r>
            <a:r>
              <a:rPr lang="zh-CN" altLang="en-US" sz="2400" dirty="0" smtClean="0"/>
              <a:t>技术路径的合理性。</a:t>
            </a:r>
            <a:endParaRPr lang="en-US" altLang="zh-CN" sz="2400" dirty="0" smtClean="0"/>
          </a:p>
          <a:p>
            <a:pPr fontAlgn="base">
              <a:buNone/>
            </a:pPr>
            <a:r>
              <a:rPr lang="en-US" altLang="zh-CN" sz="2400" dirty="0" smtClean="0">
                <a:solidFill>
                  <a:srgbClr val="C00000"/>
                </a:solidFill>
              </a:rPr>
              <a:t>  3.</a:t>
            </a:r>
            <a:r>
              <a:rPr lang="zh-CN" altLang="zh-CN" sz="2400" b="1" dirty="0" smtClean="0">
                <a:solidFill>
                  <a:srgbClr val="C00000"/>
                </a:solidFill>
              </a:rPr>
              <a:t>成本控制及风险管控</a:t>
            </a:r>
            <a:r>
              <a:rPr lang="zh-CN" altLang="en-US" sz="2400" b="1" dirty="0" smtClean="0">
                <a:solidFill>
                  <a:srgbClr val="C00000"/>
                </a:solidFill>
              </a:rPr>
              <a:t>问题。</a:t>
            </a:r>
            <a:r>
              <a:rPr lang="zh-CN" altLang="en-US" sz="2400" dirty="0" smtClean="0"/>
              <a:t>关注工程概算、预算的可靠性和成本费用的可控性。预算</a:t>
            </a:r>
            <a:r>
              <a:rPr lang="zh-CN" altLang="zh-CN" sz="2400" dirty="0" smtClean="0"/>
              <a:t>资金</a:t>
            </a:r>
            <a:r>
              <a:rPr lang="zh-CN" altLang="zh-CN" sz="2400" dirty="0"/>
              <a:t>投入</a:t>
            </a:r>
            <a:r>
              <a:rPr lang="zh-CN" altLang="zh-CN" sz="2400" dirty="0" smtClean="0"/>
              <a:t>渠道</a:t>
            </a:r>
            <a:r>
              <a:rPr lang="zh-CN" altLang="en-US" sz="2400" dirty="0" smtClean="0"/>
              <a:t>与预算执行进度</a:t>
            </a:r>
            <a:r>
              <a:rPr lang="zh-CN" altLang="zh-CN" sz="2400" dirty="0" smtClean="0"/>
              <a:t>的</a:t>
            </a:r>
            <a:r>
              <a:rPr lang="zh-CN" altLang="en-US" sz="2400" dirty="0" smtClean="0"/>
              <a:t>规范</a:t>
            </a:r>
            <a:r>
              <a:rPr lang="zh-CN" altLang="zh-CN" sz="2400" dirty="0" smtClean="0"/>
              <a:t>性</a:t>
            </a:r>
            <a:r>
              <a:rPr lang="zh-CN" altLang="zh-CN" sz="2400" dirty="0"/>
              <a:t>、经济性</a:t>
            </a:r>
            <a:r>
              <a:rPr lang="zh-CN" altLang="zh-CN" sz="2400" dirty="0" smtClean="0"/>
              <a:t>；</a:t>
            </a:r>
            <a:r>
              <a:rPr lang="zh-CN" altLang="en-US" sz="2400" dirty="0" smtClean="0"/>
              <a:t>基于成本与质量控制下的</a:t>
            </a:r>
            <a:r>
              <a:rPr lang="zh-CN" altLang="zh-CN" sz="2400" dirty="0" smtClean="0"/>
              <a:t>财政资金</a:t>
            </a:r>
            <a:r>
              <a:rPr lang="zh-CN" altLang="en-US" sz="2400" dirty="0" smtClean="0"/>
              <a:t>使用</a:t>
            </a:r>
            <a:r>
              <a:rPr lang="zh-CN" altLang="zh-CN" sz="2400" dirty="0" smtClean="0"/>
              <a:t>的可靠与安全</a:t>
            </a:r>
            <a:r>
              <a:rPr lang="en-US" altLang="zh-CN" sz="2400" dirty="0" smtClean="0"/>
              <a:t> </a:t>
            </a:r>
            <a:r>
              <a:rPr lang="zh-CN" altLang="zh-CN" sz="2400" dirty="0" smtClean="0"/>
              <a:t>。</a:t>
            </a:r>
            <a:r>
              <a:rPr lang="zh-CN" altLang="en-US" sz="2400" dirty="0" smtClean="0"/>
              <a:t>有无可替代的技术经济方案或严格的成本控制措施。 </a:t>
            </a:r>
            <a:endParaRPr lang="en-US" altLang="zh-CN" sz="2400" dirty="0" smtClean="0"/>
          </a:p>
          <a:p>
            <a:pPr fontAlgn="base"/>
            <a:r>
              <a:rPr lang="en-US" altLang="zh-CN" sz="2400" b="1" dirty="0" smtClean="0">
                <a:solidFill>
                  <a:srgbClr val="C00000"/>
                </a:solidFill>
              </a:rPr>
              <a:t>4.</a:t>
            </a:r>
            <a:r>
              <a:rPr lang="zh-CN" altLang="en-US" sz="2400" b="1" dirty="0" smtClean="0">
                <a:solidFill>
                  <a:srgbClr val="C00000"/>
                </a:solidFill>
              </a:rPr>
              <a:t>目标管理及其可评价性问题。</a:t>
            </a:r>
            <a:r>
              <a:rPr lang="zh-CN" altLang="en-US" sz="2400" dirty="0" smtClean="0"/>
              <a:t>关注目标定位、年度任务、资金需求与预期产出的一致性；目标与指标的可评价性。</a:t>
            </a:r>
            <a:endParaRPr lang="en-US" altLang="zh-CN" sz="2400" dirty="0" smtClean="0"/>
          </a:p>
          <a:p>
            <a:pPr fontAlgn="base"/>
            <a:endParaRPr lang="en-US" altLang="zh-CN" sz="2000" b="1" dirty="0" smtClean="0"/>
          </a:p>
          <a:p>
            <a:pPr fontAlgn="base"/>
            <a:endParaRPr lang="zh-CN" altLang="zh-CN" sz="2000" b="1" dirty="0"/>
          </a:p>
          <a:p>
            <a:pPr>
              <a:lnSpc>
                <a:spcPct val="150000"/>
              </a:lnSpc>
            </a:pPr>
            <a:endParaRPr lang="en-US" altLang="zh-CN" sz="2100" b="1" dirty="0">
              <a:solidFill>
                <a:srgbClr val="C00000"/>
              </a:solidFill>
              <a:hlinkClick r:id="rId2" action="ppaction://hlinkfile"/>
            </a:endParaRPr>
          </a:p>
          <a:p>
            <a:pPr>
              <a:lnSpc>
                <a:spcPct val="150000"/>
              </a:lnSpc>
            </a:pPr>
            <a:endParaRPr lang="en-US" altLang="zh-CN" sz="2000" dirty="0">
              <a:solidFill>
                <a:srgbClr val="FF0000"/>
              </a:solidFill>
            </a:endParaRPr>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 xmlns:p14="http://schemas.microsoft.com/office/powerpoint/2010/main" val="20129627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0402" y="460214"/>
            <a:ext cx="10515600" cy="6000744"/>
          </a:xfrm>
          <a:ln>
            <a:solidFill>
              <a:srgbClr val="FF0000"/>
            </a:solidFill>
          </a:ln>
        </p:spPr>
        <p:txBody>
          <a:bodyPr>
            <a:normAutofit fontScale="92500" lnSpcReduction="20000"/>
          </a:bodyPr>
          <a:lstStyle/>
          <a:p>
            <a:pPr>
              <a:lnSpc>
                <a:spcPct val="150000"/>
              </a:lnSpc>
              <a:buNone/>
            </a:pPr>
            <a:r>
              <a:rPr lang="zh-CN" altLang="en-US" sz="2600" b="1" dirty="0" smtClean="0"/>
              <a:t>   二、事前评估共性问题的集中表现</a:t>
            </a:r>
            <a:endParaRPr lang="en-US" altLang="zh-CN" sz="2200" b="1" dirty="0"/>
          </a:p>
          <a:p>
            <a:pPr lvl="0"/>
            <a:r>
              <a:rPr lang="zh-CN" altLang="en-US" sz="2000" b="1" dirty="0" smtClean="0"/>
              <a:t>（一）</a:t>
            </a:r>
            <a:r>
              <a:rPr lang="zh-CN" altLang="zh-CN" sz="2000" b="1" dirty="0" smtClean="0"/>
              <a:t>项目立项的合规性重视程度不够</a:t>
            </a:r>
            <a:endParaRPr lang="zh-CN" altLang="zh-CN" sz="2000" dirty="0" smtClean="0"/>
          </a:p>
          <a:p>
            <a:r>
              <a:rPr lang="en-US" altLang="zh-CN" sz="2000" dirty="0" smtClean="0"/>
              <a:t>   1.</a:t>
            </a:r>
            <a:r>
              <a:rPr lang="zh-CN" altLang="zh-CN" sz="2000" dirty="0" smtClean="0"/>
              <a:t>部分项目涉及的资产产权不清晰</a:t>
            </a:r>
            <a:r>
              <a:rPr lang="zh-CN" altLang="en-US" sz="2000" dirty="0" smtClean="0"/>
              <a:t>。 </a:t>
            </a:r>
            <a:r>
              <a:rPr lang="zh-CN" altLang="zh-CN" sz="2000" dirty="0" smtClean="0"/>
              <a:t>基建类项目基本大多会涉及到项目单位固定资产，但在评估过程中，部分预算单位对拟进行改造或加固的固定资产，因历史原因无法提供产权证明材料，或者产权证明材料中的改造面积与申报的相应面积对应性不足，利用财政资金进行改造的合规性说明不充分，同时程序合规性重视也不够不到位，存在程序倒置或漏项问题。如北京教育考试命题阅卷服务中心“命题教师</a:t>
            </a:r>
            <a:r>
              <a:rPr lang="en-US" altLang="zh-CN" sz="2000" dirty="0" smtClean="0"/>
              <a:t>2</a:t>
            </a:r>
            <a:r>
              <a:rPr lang="zh-CN" altLang="zh-CN" sz="2000" dirty="0" smtClean="0"/>
              <a:t>号和</a:t>
            </a:r>
            <a:r>
              <a:rPr lang="en-US" altLang="zh-CN" sz="2000" dirty="0" smtClean="0"/>
              <a:t>4</a:t>
            </a:r>
            <a:r>
              <a:rPr lang="zh-CN" altLang="zh-CN" sz="2000" dirty="0" smtClean="0"/>
              <a:t>号住宿楼改造项目”中涉及</a:t>
            </a:r>
            <a:r>
              <a:rPr lang="en-US" altLang="zh-CN" sz="2000" dirty="0" smtClean="0"/>
              <a:t>2</a:t>
            </a:r>
            <a:r>
              <a:rPr lang="zh-CN" altLang="zh-CN" sz="2000" dirty="0" smtClean="0"/>
              <a:t>号、</a:t>
            </a:r>
            <a:r>
              <a:rPr lang="en-US" altLang="zh-CN" sz="2000" dirty="0" smtClean="0"/>
              <a:t>4</a:t>
            </a:r>
            <a:r>
              <a:rPr lang="zh-CN" altLang="zh-CN" sz="2000" dirty="0" smtClean="0"/>
              <a:t>号住宿楼改造，但</a:t>
            </a:r>
            <a:r>
              <a:rPr lang="en-US" altLang="zh-CN" sz="2000" dirty="0" smtClean="0"/>
              <a:t>2</a:t>
            </a:r>
            <a:r>
              <a:rPr lang="zh-CN" altLang="zh-CN" sz="2000" dirty="0" smtClean="0"/>
              <a:t>号、</a:t>
            </a:r>
            <a:r>
              <a:rPr lang="en-US" altLang="zh-CN" sz="2000" dirty="0" smtClean="0"/>
              <a:t>4</a:t>
            </a:r>
            <a:r>
              <a:rPr lang="zh-CN" altLang="zh-CN" sz="2000" dirty="0" smtClean="0"/>
              <a:t>号住宿楼的房产证登记为育新苑宾馆，项目申报主体和提供的楼宇资产产权不一致，且项目单位目前持有育新宾馆目长期股权投资，双方属于投资与被投资关系。</a:t>
            </a:r>
            <a:r>
              <a:rPr lang="en-US" altLang="zh-CN" sz="2000" dirty="0" smtClean="0"/>
              <a:t>2</a:t>
            </a:r>
            <a:r>
              <a:rPr lang="zh-CN" altLang="zh-CN" sz="2000" dirty="0" smtClean="0"/>
              <a:t>、支撑材料与申报内容对应性不足</a:t>
            </a:r>
            <a:r>
              <a:rPr lang="en-US" altLang="zh-CN" sz="2000" dirty="0" smtClean="0"/>
              <a:t>  </a:t>
            </a:r>
            <a:endParaRPr lang="zh-CN" altLang="zh-CN" sz="2000" dirty="0" smtClean="0"/>
          </a:p>
          <a:p>
            <a:r>
              <a:rPr lang="en-US" altLang="zh-CN" sz="2000" dirty="0" smtClean="0"/>
              <a:t>   2.</a:t>
            </a:r>
            <a:r>
              <a:rPr lang="zh-CN" altLang="zh-CN" sz="2000" dirty="0" smtClean="0"/>
              <a:t>在项目申报材料中，项目单位的需求证明材料与项目实施内容不一致。比如北京服装学院“樱花园校区生活服务设施改造项目”中食堂外墙面（除干挂石材）鉴定报告中的鉴定意见为“修复”，但项目单位的申报内容为“全部翻建”；北京联合大学“北四环校区园区地下管网改造项目”中改造原因仅为年久失修，与新建筑不匹配，该理由不足以支撑立项，立项依据比较单薄</a:t>
            </a:r>
            <a:r>
              <a:rPr lang="zh-CN" altLang="en-US" sz="2000" dirty="0" smtClean="0"/>
              <a:t>；再如抗震加固鉴定报告或测评报告结论应用不得当。</a:t>
            </a:r>
            <a:endParaRPr lang="en-US" altLang="zh-CN" sz="2000" dirty="0" smtClean="0"/>
          </a:p>
          <a:p>
            <a:endParaRPr lang="zh-CN" altLang="zh-CN" sz="2000" dirty="0" smtClean="0"/>
          </a:p>
          <a:p>
            <a:pPr fontAlgn="base"/>
            <a:endParaRPr lang="en-US" altLang="zh-CN" sz="2000" b="1" dirty="0" smtClean="0"/>
          </a:p>
          <a:p>
            <a:pPr fontAlgn="base"/>
            <a:endParaRPr lang="en-US" altLang="zh-CN" sz="2000" b="1" dirty="0" smtClean="0"/>
          </a:p>
          <a:p>
            <a:pPr fontAlgn="base"/>
            <a:endParaRPr lang="zh-CN" altLang="zh-CN" sz="2000" b="1" dirty="0"/>
          </a:p>
          <a:p>
            <a:pPr>
              <a:lnSpc>
                <a:spcPct val="150000"/>
              </a:lnSpc>
            </a:pPr>
            <a:endParaRPr lang="en-US" altLang="zh-CN" sz="2100" b="1" dirty="0">
              <a:solidFill>
                <a:srgbClr val="C00000"/>
              </a:solidFill>
              <a:hlinkClick r:id="rId2" action="ppaction://hlinkfile"/>
            </a:endParaRPr>
          </a:p>
          <a:p>
            <a:pPr>
              <a:lnSpc>
                <a:spcPct val="150000"/>
              </a:lnSpc>
            </a:pPr>
            <a:endParaRPr lang="en-US" altLang="zh-CN" sz="2000" dirty="0">
              <a:solidFill>
                <a:srgbClr val="FF0000"/>
              </a:solidFill>
            </a:endParaRPr>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 xmlns:p14="http://schemas.microsoft.com/office/powerpoint/2010/main" val="20129627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0402" y="460214"/>
            <a:ext cx="10515600" cy="5940586"/>
          </a:xfrm>
          <a:ln>
            <a:solidFill>
              <a:srgbClr val="FF0000"/>
            </a:solidFill>
          </a:ln>
        </p:spPr>
        <p:txBody>
          <a:bodyPr>
            <a:normAutofit fontScale="62500" lnSpcReduction="20000"/>
          </a:bodyPr>
          <a:lstStyle/>
          <a:p>
            <a:pPr lvl="0"/>
            <a:r>
              <a:rPr lang="zh-CN" altLang="en-US" sz="2800" b="1" dirty="0" smtClean="0"/>
              <a:t>（二）</a:t>
            </a:r>
            <a:r>
              <a:rPr lang="zh-CN" altLang="zh-CN" sz="2800" b="1" dirty="0" smtClean="0"/>
              <a:t>项目实施的可行性有待加强</a:t>
            </a:r>
            <a:endParaRPr lang="zh-CN" altLang="zh-CN" sz="2800" dirty="0" smtClean="0"/>
          </a:p>
          <a:p>
            <a:pPr lvl="0"/>
            <a:r>
              <a:rPr lang="en-US" altLang="zh-CN" sz="2800" dirty="0" smtClean="0"/>
              <a:t>   1.</a:t>
            </a:r>
            <a:r>
              <a:rPr lang="zh-CN" altLang="zh-CN" sz="2800" dirty="0" smtClean="0"/>
              <a:t>实施方案指导性不强</a:t>
            </a:r>
            <a:r>
              <a:rPr lang="zh-CN" altLang="en-US" sz="2800" dirty="0" smtClean="0"/>
              <a:t>。</a:t>
            </a:r>
            <a:r>
              <a:rPr lang="zh-CN" altLang="zh-CN" sz="2800" dirty="0" smtClean="0"/>
              <a:t>项目的前期需求调研、可行性研究、专家论证及技术方案论证不够充分，行业审批或备案等实施的前置条件不具备，部分实施方案缺乏对改造内容的功能描述或改造条件及实施基础说明，如对红线内外改造的前置性审批要求没有给出足够的重视；部分技术方案不成熟，工程设计、技术路径的可行性、技术标准合理性有提升空间，如中国戏曲学院“供暖系统并接市政管网 校园供暖管线消隐改造”项目包含三个子项目，该项目中的现有施工涉及多处拆除等改造内容，现有改造条件、基础不清楚，实施方案没有进一步说明具体的改造计划，子项目二提供的图纸仅是一张总平面图，未见其它技术图纸，可行性支撑资料不充分；</a:t>
            </a:r>
          </a:p>
          <a:p>
            <a:pPr lvl="0"/>
            <a:r>
              <a:rPr lang="en-US" altLang="zh-CN" sz="2800" dirty="0" smtClean="0"/>
              <a:t>   2.</a:t>
            </a:r>
            <a:r>
              <a:rPr lang="zh-CN" altLang="zh-CN" sz="2800" dirty="0" smtClean="0"/>
              <a:t>资金计划与项目进度不匹配</a:t>
            </a:r>
            <a:r>
              <a:rPr lang="zh-CN" altLang="en-US" sz="2800" dirty="0" smtClean="0"/>
              <a:t>。</a:t>
            </a:r>
            <a:r>
              <a:rPr lang="zh-CN" altLang="zh-CN" sz="2800" dirty="0" smtClean="0"/>
              <a:t>资金计划与项目进度的衔接不充分，如清华大学附属中学“将台路校区</a:t>
            </a:r>
            <a:r>
              <a:rPr lang="en-US" altLang="zh-CN" sz="2800" dirty="0" smtClean="0"/>
              <a:t>3#</a:t>
            </a:r>
            <a:r>
              <a:rPr lang="zh-CN" altLang="zh-CN" sz="2800" dirty="0" smtClean="0"/>
              <a:t>女生宿舍改造工程项目”的实施周期为</a:t>
            </a:r>
            <a:r>
              <a:rPr lang="en-US" altLang="zh-CN" sz="2800" dirty="0" smtClean="0"/>
              <a:t>20</a:t>
            </a:r>
            <a:r>
              <a:rPr lang="zh-CN" altLang="zh-CN" sz="2800" dirty="0" smtClean="0"/>
              <a:t>个月，但项目单位没有制定符合项目实施计划的资金使用计划，不利于财政合理安排资金</a:t>
            </a:r>
            <a:r>
              <a:rPr lang="zh-CN" altLang="en-US" sz="2800" dirty="0" smtClean="0"/>
              <a:t>。</a:t>
            </a:r>
            <a:endParaRPr lang="en-US" altLang="zh-CN" sz="2800" dirty="0" smtClean="0"/>
          </a:p>
          <a:p>
            <a:r>
              <a:rPr lang="en-US" altLang="zh-CN" sz="2900" dirty="0" smtClean="0"/>
              <a:t>   3.</a:t>
            </a:r>
            <a:r>
              <a:rPr lang="zh-CN" altLang="zh-CN" sz="2900" dirty="0" smtClean="0"/>
              <a:t>过程控制有效性不足</a:t>
            </a:r>
            <a:r>
              <a:rPr lang="zh-CN" altLang="en-US" sz="2900" dirty="0" smtClean="0"/>
              <a:t>。</a:t>
            </a:r>
            <a:r>
              <a:rPr lang="zh-CN" altLang="zh-CN" sz="2900" dirty="0" smtClean="0"/>
              <a:t>在项目实施过程中，各项制度是保障项目顺利实施的必要条件，但部分预算单位的管理制度，未按照相关制度规定及时更新，制度的有效性不足；未根据项目情况制定相应的风险防控措施及应急预案，如部分改造项目计划实施时间为</a:t>
            </a:r>
            <a:r>
              <a:rPr lang="en-US" altLang="zh-CN" sz="2900" dirty="0" smtClean="0"/>
              <a:t>7-8</a:t>
            </a:r>
            <a:r>
              <a:rPr lang="zh-CN" altLang="zh-CN" sz="2900" dirty="0" smtClean="0"/>
              <a:t>月份，但该时间段为北京的雨季，雨季可能会影响到项目的实施，但预算单位均未制定相应的应急预案。</a:t>
            </a:r>
          </a:p>
          <a:p>
            <a:pPr lvl="0"/>
            <a:endParaRPr lang="en-US" altLang="zh-CN" sz="2000" b="1" dirty="0" smtClean="0"/>
          </a:p>
          <a:p>
            <a:pPr fontAlgn="base"/>
            <a:endParaRPr lang="zh-CN" altLang="zh-CN" sz="2000" b="1" dirty="0"/>
          </a:p>
          <a:p>
            <a:pPr>
              <a:lnSpc>
                <a:spcPct val="150000"/>
              </a:lnSpc>
            </a:pPr>
            <a:endParaRPr lang="en-US" altLang="zh-CN" sz="2100" b="1" dirty="0">
              <a:solidFill>
                <a:srgbClr val="C00000"/>
              </a:solidFill>
              <a:hlinkClick r:id="rId2" action="ppaction://hlinkfile"/>
            </a:endParaRPr>
          </a:p>
          <a:p>
            <a:pPr>
              <a:lnSpc>
                <a:spcPct val="150000"/>
              </a:lnSpc>
            </a:pPr>
            <a:endParaRPr lang="en-US" altLang="zh-CN" sz="2000" dirty="0">
              <a:solidFill>
                <a:srgbClr val="FF0000"/>
              </a:solidFill>
            </a:endParaRPr>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 xmlns:p14="http://schemas.microsoft.com/office/powerpoint/2010/main" val="20129627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0402" y="460214"/>
            <a:ext cx="10515600" cy="5380129"/>
          </a:xfrm>
          <a:ln>
            <a:solidFill>
              <a:srgbClr val="FF0000"/>
            </a:solidFill>
          </a:ln>
        </p:spPr>
        <p:txBody>
          <a:bodyPr>
            <a:normAutofit fontScale="77500" lnSpcReduction="20000"/>
          </a:bodyPr>
          <a:lstStyle/>
          <a:p>
            <a:pPr lvl="0"/>
            <a:r>
              <a:rPr lang="en-US" altLang="zh-CN" sz="2800" b="1" dirty="0" smtClean="0"/>
              <a:t>  </a:t>
            </a:r>
            <a:r>
              <a:rPr lang="zh-CN" altLang="en-US" sz="2800" b="1" dirty="0" smtClean="0"/>
              <a:t>（三）</a:t>
            </a:r>
            <a:r>
              <a:rPr lang="zh-CN" altLang="zh-CN" sz="2800" b="1" dirty="0" smtClean="0"/>
              <a:t>成本管控及风险控制不到位</a:t>
            </a:r>
            <a:endParaRPr lang="zh-CN" altLang="zh-CN" sz="2800" dirty="0" smtClean="0"/>
          </a:p>
          <a:p>
            <a:pPr lvl="0"/>
            <a:r>
              <a:rPr lang="en-US" altLang="zh-CN" sz="2800" dirty="0" smtClean="0"/>
              <a:t>  1.</a:t>
            </a:r>
            <a:r>
              <a:rPr lang="zh-CN" altLang="zh-CN" sz="2800" dirty="0" smtClean="0"/>
              <a:t>施工成本管控不到位。项目预算编制不细化，存在打包预算问题，且对工程施工量清单、工程报价清单或二类费取费依据把控不严格，部分项目存在报价普遍偏高的问题，成本测算过程中未充分考虑替代方案的成本节约情况，</a:t>
            </a:r>
            <a:r>
              <a:rPr lang="zh-CN" altLang="en-US" sz="2800" dirty="0" smtClean="0"/>
              <a:t>利旧情况不明，</a:t>
            </a:r>
            <a:r>
              <a:rPr lang="zh-CN" altLang="zh-CN" sz="2800" dirty="0" smtClean="0"/>
              <a:t>成本控制措施有效性不足。如首都师范大学教三、教四楼抗震节能综合改造工程项目中室外工程</a:t>
            </a:r>
            <a:r>
              <a:rPr lang="en-US" altLang="zh-CN" sz="2800" dirty="0" smtClean="0"/>
              <a:t>400</a:t>
            </a:r>
            <a:r>
              <a:rPr lang="zh-CN" altLang="zh-CN" sz="2800" dirty="0" smtClean="0"/>
              <a:t>多万元，均价</a:t>
            </a:r>
            <a:r>
              <a:rPr lang="en-US" altLang="zh-CN" sz="2800" dirty="0" smtClean="0"/>
              <a:t>6319</a:t>
            </a:r>
            <a:r>
              <a:rPr lang="zh-CN" altLang="zh-CN" sz="2800" dirty="0" smtClean="0"/>
              <a:t>元，单方造价偏高，主要原因是加固方案和选材不够合理，部分装修内容的选材不够合理。</a:t>
            </a:r>
          </a:p>
          <a:p>
            <a:pPr lvl="0"/>
            <a:r>
              <a:rPr lang="en-US" altLang="zh-CN" sz="2800" dirty="0" smtClean="0"/>
              <a:t>  2.</a:t>
            </a:r>
            <a:r>
              <a:rPr lang="zh-CN" altLang="zh-CN" sz="2800" dirty="0" smtClean="0"/>
              <a:t>无风控预案没有结合项目工程内容特点前置性的提出风控预案，如抗震加固项目、地下管网改造或电力增容项目因实施的技术复杂性需要做出严谨的风控预案，但大部分项目单位都忽略这一要求，或对施工方、监理方缺乏应有的制度约束或合同管控。</a:t>
            </a:r>
          </a:p>
          <a:p>
            <a:pPr fontAlgn="base"/>
            <a:endParaRPr lang="en-US" altLang="zh-CN" sz="2000" b="1" dirty="0" smtClean="0"/>
          </a:p>
          <a:p>
            <a:pPr fontAlgn="base"/>
            <a:endParaRPr lang="zh-CN" altLang="zh-CN" sz="2000" b="1" dirty="0"/>
          </a:p>
          <a:p>
            <a:pPr>
              <a:lnSpc>
                <a:spcPct val="150000"/>
              </a:lnSpc>
            </a:pPr>
            <a:endParaRPr lang="en-US" altLang="zh-CN" sz="2100" b="1" dirty="0">
              <a:solidFill>
                <a:srgbClr val="C00000"/>
              </a:solidFill>
              <a:hlinkClick r:id="rId2" action="ppaction://hlinkfile"/>
            </a:endParaRPr>
          </a:p>
          <a:p>
            <a:pPr>
              <a:lnSpc>
                <a:spcPct val="150000"/>
              </a:lnSpc>
            </a:pPr>
            <a:endParaRPr lang="en-US" altLang="zh-CN" sz="2000" dirty="0">
              <a:solidFill>
                <a:srgbClr val="FF0000"/>
              </a:solidFill>
            </a:endParaRPr>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 xmlns:p14="http://schemas.microsoft.com/office/powerpoint/2010/main" val="2012962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0402" y="460214"/>
            <a:ext cx="10515600" cy="5380129"/>
          </a:xfrm>
          <a:ln>
            <a:solidFill>
              <a:srgbClr val="FF0000"/>
            </a:solidFill>
          </a:ln>
        </p:spPr>
        <p:txBody>
          <a:bodyPr>
            <a:normAutofit fontScale="92500"/>
          </a:bodyPr>
          <a:lstStyle/>
          <a:p>
            <a:pPr lvl="0"/>
            <a:r>
              <a:rPr lang="en-US" altLang="zh-CN" sz="2800" b="1" dirty="0" smtClean="0"/>
              <a:t> </a:t>
            </a:r>
            <a:r>
              <a:rPr lang="zh-CN" altLang="en-US" sz="2800" b="1" dirty="0" smtClean="0"/>
              <a:t>（四）</a:t>
            </a:r>
            <a:r>
              <a:rPr lang="en-US" altLang="zh-CN" sz="2800" b="1" dirty="0" smtClean="0"/>
              <a:t> </a:t>
            </a:r>
            <a:r>
              <a:rPr lang="zh-CN" altLang="en-US" sz="2800" b="1" dirty="0" smtClean="0"/>
              <a:t>目标</a:t>
            </a:r>
            <a:r>
              <a:rPr lang="zh-CN" altLang="zh-CN" sz="2800" b="1" dirty="0" smtClean="0"/>
              <a:t>管理意识</a:t>
            </a:r>
            <a:r>
              <a:rPr lang="zh-CN" altLang="en-US" sz="2800" b="1" dirty="0" smtClean="0"/>
              <a:t>不强</a:t>
            </a:r>
            <a:endParaRPr lang="zh-CN" altLang="zh-CN" sz="2800" dirty="0" smtClean="0"/>
          </a:p>
          <a:p>
            <a:r>
              <a:rPr lang="en-US" altLang="zh-CN" sz="2800" dirty="0" smtClean="0"/>
              <a:t>   </a:t>
            </a:r>
            <a:r>
              <a:rPr lang="zh-CN" altLang="zh-CN" sz="2800" dirty="0" smtClean="0"/>
              <a:t>部分项目绩效目标及指标的填报过于简单，产出数量指标、质量指标与项目内容的对应性不足，各项指标值不够具体明了，指标值不够细化量化。如部分项目的产出数量或质量指标仅设置为“</a:t>
            </a:r>
            <a:r>
              <a:rPr lang="en-US" altLang="zh-CN" sz="2800" dirty="0" smtClean="0"/>
              <a:t>1</a:t>
            </a:r>
            <a:r>
              <a:rPr lang="zh-CN" altLang="zh-CN" sz="2800" dirty="0" smtClean="0"/>
              <a:t>项”“项目竣工验收合格率</a:t>
            </a:r>
            <a:r>
              <a:rPr lang="en-US" altLang="zh-CN" sz="2800" dirty="0" smtClean="0"/>
              <a:t>100%</a:t>
            </a:r>
            <a:r>
              <a:rPr lang="zh-CN" altLang="zh-CN" sz="2800" dirty="0" smtClean="0"/>
              <a:t>”，未针对项目实施的具体内容进行分类产出数量、质量指标设置，可评价性不足，反映出预算单位对项目的质量控制意识不强；项目成本指标设置基本均为项目的预算总额，未针对项目内容设置单位成本指标；部分项目未设置可持续影响指标或设置的不科学</a:t>
            </a:r>
            <a:endParaRPr lang="en-US" altLang="zh-CN" sz="2100" b="1" dirty="0">
              <a:solidFill>
                <a:srgbClr val="C00000"/>
              </a:solidFill>
              <a:hlinkClick r:id="rId2" action="ppaction://hlinkfile"/>
            </a:endParaRPr>
          </a:p>
          <a:p>
            <a:pPr>
              <a:lnSpc>
                <a:spcPct val="150000"/>
              </a:lnSpc>
            </a:pPr>
            <a:endParaRPr lang="en-US" altLang="zh-CN" sz="2000" dirty="0">
              <a:solidFill>
                <a:srgbClr val="FF0000"/>
              </a:solidFill>
            </a:endParaRPr>
          </a:p>
          <a:p>
            <a:pPr>
              <a:lnSpc>
                <a:spcPct val="150000"/>
              </a:lnSpc>
            </a:pPr>
            <a:endParaRPr lang="en-US" altLang="zh-CN" sz="2000" dirty="0"/>
          </a:p>
          <a:p>
            <a:pPr>
              <a:lnSpc>
                <a:spcPct val="150000"/>
              </a:lnSpc>
            </a:pPr>
            <a:endParaRPr lang="zh-CN" altLang="en-US" sz="2000" dirty="0"/>
          </a:p>
        </p:txBody>
      </p:sp>
    </p:spTree>
    <p:extLst>
      <p:ext uri="{BB962C8B-B14F-4D97-AF65-F5344CB8AC3E}">
        <p14:creationId xmlns="" xmlns:p14="http://schemas.microsoft.com/office/powerpoint/2010/main" val="2012962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717759" y="2935705"/>
            <a:ext cx="3429000" cy="10834859"/>
          </a:xfrm>
          <a:prstGeom prst="rect">
            <a:avLst/>
          </a:prstGeom>
          <a:noFill/>
          <a:ln>
            <a:noFill/>
          </a:ln>
        </p:spPr>
        <p:txBody>
          <a:bodyPr wrap="square" rtlCol="0">
            <a:spAutoFit/>
          </a:bodyPr>
          <a:lstStyle>
            <a:defPPr>
              <a:defRPr lang="zh-CN"/>
            </a:defPPr>
            <a:lvl1pPr algn="ctr">
              <a:defRPr sz="13800" b="1">
                <a:solidFill>
                  <a:schemeClr val="tx1">
                    <a:lumMod val="50000"/>
                    <a:lumOff val="50000"/>
                    <a:alpha val="23000"/>
                  </a:schemeClr>
                </a:solidFill>
                <a:latin typeface="微软雅黑" panose="020B0503020204020204" pitchFamily="34" charset="-122"/>
                <a:ea typeface="微软雅黑" panose="020B0503020204020204" pitchFamily="34" charset="-122"/>
              </a:defRPr>
            </a:lvl1pPr>
          </a:lstStyle>
          <a:p>
            <a:pPr algn="r"/>
            <a:r>
              <a:rPr lang="zh-CN" altLang="en-US" sz="7200" dirty="0" smtClean="0">
                <a:solidFill>
                  <a:schemeClr val="accent1"/>
                </a:solidFill>
              </a:rPr>
              <a:t>典型 </a:t>
            </a:r>
            <a:endParaRPr lang="en-US" altLang="zh-CN" sz="7200" dirty="0">
              <a:solidFill>
                <a:schemeClr val="accent1"/>
              </a:solidFill>
            </a:endParaRPr>
          </a:p>
          <a:p>
            <a:pPr algn="r"/>
            <a:r>
              <a:rPr lang="zh-CN" altLang="en-US" sz="7200" dirty="0">
                <a:solidFill>
                  <a:schemeClr val="accent1"/>
                </a:solidFill>
              </a:rPr>
              <a:t>  </a:t>
            </a:r>
            <a:r>
              <a:rPr lang="zh-CN" altLang="en-US" sz="7200" dirty="0" smtClean="0">
                <a:solidFill>
                  <a:schemeClr val="accent1"/>
                </a:solidFill>
              </a:rPr>
              <a:t>事例</a:t>
            </a:r>
            <a:r>
              <a:rPr lang="en-US" altLang="zh-CN" sz="7200" dirty="0" smtClean="0">
                <a:solidFill>
                  <a:schemeClr val="accent1"/>
                </a:solidFill>
              </a:rPr>
              <a:t> </a:t>
            </a:r>
            <a:r>
              <a:rPr lang="en-US" altLang="zh-CN" dirty="0"/>
              <a:t>PART</a:t>
            </a:r>
          </a:p>
          <a:p>
            <a:r>
              <a:rPr lang="en-US" altLang="zh-CN" dirty="0"/>
              <a:t>FOUR</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3328" y="2834159"/>
            <a:ext cx="2416902" cy="2416902"/>
            <a:chOff x="4887549" y="1124584"/>
            <a:chExt cx="2416902" cy="2416902"/>
          </a:xfrm>
        </p:grpSpPr>
        <p:sp>
          <p:nvSpPr>
            <p:cNvPr id="47" name="文本框 46"/>
            <p:cNvSpPr txBox="1"/>
            <p:nvPr/>
          </p:nvSpPr>
          <p:spPr>
            <a:xfrm>
              <a:off x="4887549" y="1178873"/>
              <a:ext cx="2416902" cy="1200329"/>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rPr>
                <a:t> </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585411" y="1864894"/>
            <a:ext cx="2649757" cy="923330"/>
          </a:xfrm>
          <a:prstGeom prst="rect">
            <a:avLst/>
          </a:prstGeom>
        </p:spPr>
        <p:txBody>
          <a:bodyPr wrap="square">
            <a:spAutoFit/>
          </a:bodyPr>
          <a:lstStyle/>
          <a:p>
            <a:r>
              <a:rPr lang="en-US" altLang="zh-CN" sz="5400" dirty="0" smtClean="0">
                <a:solidFill>
                  <a:srgbClr val="0053A3"/>
                </a:solidFill>
              </a:rPr>
              <a:t>05</a:t>
            </a:r>
            <a:endParaRPr lang="zh-CN" alt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1"/>
            </p:custDataLst>
          </p:nvPr>
        </p:nvGraphicFramePr>
        <p:xfrm>
          <a:off x="204047" y="624841"/>
          <a:ext cx="11485033" cy="6108699"/>
        </p:xfrm>
        <a:graphic>
          <a:graphicData uri="http://schemas.openxmlformats.org/drawingml/2006/table">
            <a:tbl>
              <a:tblPr firstRow="1" firstCol="1" bandRow="1">
                <a:tableStyleId>{5C22544A-7EE6-4342-B048-85BDC9FD1C3A}</a:tableStyleId>
              </a:tblPr>
              <a:tblGrid>
                <a:gridCol w="842433"/>
                <a:gridCol w="1392767"/>
                <a:gridCol w="8579273"/>
                <a:gridCol w="670560"/>
              </a:tblGrid>
              <a:tr h="494453">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一级</a:t>
                      </a:r>
                    </a:p>
                    <a:p>
                      <a:pPr algn="ctr">
                        <a:spcAft>
                          <a:spcPts val="0"/>
                        </a:spcAft>
                      </a:pPr>
                      <a:r>
                        <a:rPr lang="zh-CN" sz="1600" kern="0" dirty="0">
                          <a:effectLst/>
                          <a:latin typeface="微软雅黑" panose="020B0503020204020204" pitchFamily="34" charset="-122"/>
                          <a:ea typeface="微软雅黑" panose="020B0503020204020204" pitchFamily="34" charset="-122"/>
                        </a:rPr>
                        <a:t>指标</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二级</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rPr>
                        <a:t>指标</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评估要点</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分值</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334433">
                <a:tc rowSpan="6">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立项</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必要性</a:t>
                      </a:r>
                      <a: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t/>
                      </a:r>
                      <a:b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b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t>30</a:t>
                      </a: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立项相关性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立项是否与国家、北京市、相关行业宏观政策相关。</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333587">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职能相关性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是否与主管部门职能、规划及当年重点工作相关。</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06400">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需求相关性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①是否具有现实需求，需求是否迫切；②是否有可替代性；③是否有确定的评估对象和范围；④与其他项目或政策是否交叉重叠，</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334433">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财政投入相关性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是否具有公共性，是否属于公共财政支持范围。</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06400">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目标明确性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①绩效目标设定是否明确；②与部门长期规划目标、年度工作目标是否一致；③项目受益群体定位是否准确；④绩效目标和指标设置是否与项目高度相关。</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06400">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目标合理性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①绩效目标与项目预计解决的问题是否匹配；②绩效目标与现实需求是否匹配；③绩效目标是否具有一定的前瞻性和挑战性；④绩效指标是否细化、量化，指标值是否合理、可考核。</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370840">
                <a:tc rowSpan="3">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项目</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可行性</a:t>
                      </a: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t>15</a:t>
                      </a: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实施条件可行性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实施条件是否可行，包括项目的组织机构是否健全，职责分工与管理制度、风控机制是否明确；</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24180">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实施方案可行性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项目实施方案是否可行，包括计划进度安排是否合理可行，技术方案是否成熟、先进、经济、高效；行业备案信息等是否齐备，技术标准或定额标准是否合规；未来实施是否具备可持续的条件和环境保障</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369993">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经济的可行性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项目投入是否可行，是否在不同方案中有技术标准经济性的比较，</a:t>
                      </a:r>
                      <a:r>
                        <a:rPr lang="zh-CN" sz="1300" kern="0"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包括取费标准、定额标准与技术标准的合理性</a:t>
                      </a: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95300">
                <a:tc rowSpan="4">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项目</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效率性</a:t>
                      </a: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t>25</a:t>
                      </a: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a:t>
                      </a:r>
                    </a:p>
                    <a:p>
                      <a:pPr algn="l">
                        <a:spcAft>
                          <a:spcPts val="0"/>
                        </a:spcAft>
                      </a:pPr>
                      <a:r>
                        <a:rPr lang="en-US" altLang="zh-CN" sz="1300" dirty="0">
                          <a:latin typeface="微软雅黑" panose="020B0503020204020204" pitchFamily="34" charset="-122"/>
                          <a:ea typeface="微软雅黑" panose="020B0503020204020204" pitchFamily="34" charset="-122"/>
                          <a:cs typeface="微软雅黑" panose="020B0503020204020204" pitchFamily="34" charset="-122"/>
                        </a:rPr>
                        <a:t> </a:t>
                      </a:r>
                      <a:endPar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产出</a:t>
                      </a:r>
                      <a:endParaRPr lang="zh-CN" sz="1300" kern="100" dirty="0">
                        <a:effectLst/>
                        <a:latin typeface="微软雅黑" panose="020B0503020204020204" pitchFamily="34" charset="-122"/>
                        <a:ea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rPr>
                        <a:t>效率性</a:t>
                      </a:r>
                      <a:endParaRPr lang="zh-CN" sz="13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项目预期产出是否清晰明确，是否与项目密切相关；项目预期产出是否提供了明确的公共产品或公共服务； </a:t>
                      </a: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10</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42527">
                <a:tc vMerge="1">
                  <a:txBody>
                    <a:bodyPr/>
                    <a:lstStyle/>
                    <a:p>
                      <a:endParaRPr lang="zh-CN"/>
                    </a:p>
                  </a:txBody>
                  <a:tcP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时间</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cs typeface="微软雅黑" panose="020B0503020204020204" pitchFamily="34" charset="-122"/>
                        </a:rPr>
                        <a:t>效率性</a:t>
                      </a:r>
                      <a:endParaRPr lang="zh-CN" sz="13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项目实施的时间效率是否清晰明确，实施周期是否具有时效性</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95300">
                <a:tc vMerge="1">
                  <a:txBody>
                    <a:bodyPr/>
                    <a:lstStyle/>
                    <a:p>
                      <a:endParaRPr lang="zh-CN"/>
                    </a:p>
                  </a:txBody>
                  <a:tcPr marL="16440" marR="16440" marT="0" marB="0" anchor="ct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经济</a:t>
                      </a:r>
                      <a:endParaRPr lang="zh-CN" sz="1300" kern="100" dirty="0">
                        <a:effectLst/>
                        <a:latin typeface="微软雅黑" panose="020B0503020204020204" pitchFamily="34" charset="-122"/>
                        <a:ea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rPr>
                        <a:t>效率性</a:t>
                      </a:r>
                      <a:endParaRPr lang="zh-CN" sz="13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是否反映了既定投入水平下的最大产出；产出数量与质量是否与预算申请相符</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494453">
                <a:tc vMerge="1">
                  <a:txBody>
                    <a:bodyPr/>
                    <a:lstStyle/>
                    <a:p>
                      <a:endParaRPr lang="zh-CN"/>
                    </a:p>
                  </a:txBody>
                  <a:tcPr/>
                </a:tc>
                <a:tc>
                  <a:txBody>
                    <a:bodyPr/>
                    <a:lstStyle/>
                    <a:p>
                      <a:pPr algn="ctr">
                        <a:spcAft>
                          <a:spcPts val="0"/>
                        </a:spcAft>
                      </a:pPr>
                      <a:r>
                        <a:rPr lang="zh-CN" sz="1300" kern="0" dirty="0">
                          <a:effectLst/>
                          <a:latin typeface="微软雅黑" panose="020B0503020204020204" pitchFamily="34" charset="-122"/>
                          <a:ea typeface="微软雅黑" panose="020B0503020204020204" pitchFamily="34" charset="-122"/>
                        </a:rPr>
                        <a:t>指标</a:t>
                      </a:r>
                      <a:endParaRPr lang="zh-CN" sz="1300" kern="100" dirty="0">
                        <a:effectLst/>
                        <a:latin typeface="微软雅黑" panose="020B0503020204020204" pitchFamily="34" charset="-122"/>
                        <a:ea typeface="微软雅黑" panose="020B0503020204020204" pitchFamily="34" charset="-122"/>
                      </a:endParaRPr>
                    </a:p>
                    <a:p>
                      <a:pPr algn="ctr">
                        <a:spcAft>
                          <a:spcPts val="0"/>
                        </a:spcAft>
                      </a:pPr>
                      <a:r>
                        <a:rPr lang="zh-CN" sz="1300" kern="0" dirty="0">
                          <a:effectLst/>
                          <a:latin typeface="微软雅黑" panose="020B0503020204020204" pitchFamily="34" charset="-122"/>
                          <a:ea typeface="微软雅黑" panose="020B0503020204020204" pitchFamily="34" charset="-122"/>
                        </a:rPr>
                        <a:t>可评价性</a:t>
                      </a:r>
                      <a:endParaRPr lang="zh-CN" sz="13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300" kern="0" dirty="0">
                          <a:effectLst/>
                          <a:latin typeface="微软雅黑" panose="020B0503020204020204" pitchFamily="34" charset="-122"/>
                          <a:ea typeface="微软雅黑" panose="020B0503020204020204" pitchFamily="34" charset="-122"/>
                        </a:rPr>
                        <a:t>产出指标值是否合理、细化、量化、可考核；产出质量预期指标值是否符合行业或业务标准，是否有明确的质量达标率</a:t>
                      </a:r>
                      <a:endParaRPr lang="zh-CN"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300" kern="0" dirty="0">
                          <a:effectLst/>
                          <a:latin typeface="微软雅黑" panose="020B0503020204020204" pitchFamily="34" charset="-122"/>
                          <a:ea typeface="微软雅黑" panose="020B0503020204020204" pitchFamily="34" charset="-122"/>
                        </a:rPr>
                        <a:t>5</a:t>
                      </a:r>
                      <a:endParaRPr lang="en-US" sz="13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bl>
          </a:graphicData>
        </a:graphic>
      </p:graphicFrame>
      <p:sp>
        <p:nvSpPr>
          <p:cNvPr id="5" name="Rectangle 1"/>
          <p:cNvSpPr>
            <a:spLocks noGrp="1" noChangeArrowheads="1"/>
          </p:cNvSpPr>
          <p:nvPr>
            <p:ph type="title"/>
          </p:nvPr>
        </p:nvSpPr>
        <p:spPr bwMode="auto">
          <a:xfrm>
            <a:off x="1882352" y="36763"/>
            <a:ext cx="7546485" cy="9233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38" tIns="45719" rIns="91438" bIns="45719" numCol="1" anchor="ctr" anchorCtr="0" compatLnSpc="1">
            <a:spAutoFit/>
          </a:bodyPr>
          <a:lstStyle/>
          <a:p>
            <a:pPr indent="126997" algn="ctr" defTabSz="914377" fontAlgn="base">
              <a:spcAft>
                <a:spcPct val="0"/>
              </a:spcAft>
            </a:pPr>
            <a:r>
              <a:rPr lang="zh-CN" altLang="en-US" sz="2700" dirty="0" smtClean="0">
                <a:latin typeface="微软雅黑" panose="020B0503020204020204" pitchFamily="34" charset="-122"/>
                <a:ea typeface="微软雅黑" panose="020B0503020204020204" pitchFamily="34" charset="-122"/>
                <a:cs typeface="Times New Roman" panose="02020603050405020304" pitchFamily="18" charset="0"/>
              </a:rPr>
              <a:t>财政支出项目事前评估评分指标体系</a:t>
            </a:r>
            <a:r>
              <a:rPr lang="zh-CN" altLang="en-US" sz="27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a:t>
            </a:r>
            <a:endParaRPr lang="zh-CN" altLang="en-US" sz="270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p>
            <a:pPr indent="126997" defTabSz="914377" eaLnBrk="0" fontAlgn="base" hangingPunct="0">
              <a:spcAft>
                <a:spcPct val="0"/>
              </a:spcAft>
            </a:pPr>
            <a:endParaRPr lang="zh-CN" altLang="en-US" sz="2700" b="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96086" y="2593674"/>
            <a:ext cx="2320188" cy="1015663"/>
          </a:xfrm>
          <a:prstGeom prst="rect">
            <a:avLst/>
          </a:prstGeom>
          <a:noFill/>
        </p:spPr>
        <p:txBody>
          <a:bodyPr wrap="square" rtlCol="0">
            <a:spAutoFit/>
          </a:bodyPr>
          <a:lstStyle/>
          <a:p>
            <a:pPr algn="r"/>
            <a:r>
              <a:rPr lang="zh-CN" altLang="en-US" sz="6000" b="1" dirty="0">
                <a:solidFill>
                  <a:schemeClr val="bg1"/>
                </a:solidFill>
                <a:effectLst/>
                <a:latin typeface="微软雅黑" panose="020B0503020204020204" pitchFamily="34" charset="-122"/>
                <a:ea typeface="微软雅黑" panose="020B0503020204020204" pitchFamily="34" charset="-122"/>
              </a:rPr>
              <a:t>目录</a:t>
            </a:r>
          </a:p>
        </p:txBody>
      </p:sp>
      <p:sp>
        <p:nvSpPr>
          <p:cNvPr id="8" name="文本框 7"/>
          <p:cNvSpPr txBox="1"/>
          <p:nvPr/>
        </p:nvSpPr>
        <p:spPr>
          <a:xfrm>
            <a:off x="-1" y="3556441"/>
            <a:ext cx="3225297" cy="707886"/>
          </a:xfrm>
          <a:prstGeom prst="rect">
            <a:avLst/>
          </a:prstGeom>
          <a:noFill/>
        </p:spPr>
        <p:txBody>
          <a:bodyPr wrap="square" rtlCol="0">
            <a:spAutoFit/>
          </a:bodyPr>
          <a:lstStyle/>
          <a:p>
            <a:pPr algn="r"/>
            <a:r>
              <a:rPr lang="en-US" altLang="zh-CN" sz="4000" b="1"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rPr>
              <a:t>CONTENTS</a:t>
            </a:r>
            <a:endParaRPr lang="zh-CN" altLang="en-US" sz="4000" b="1" dirty="0">
              <a:solidFill>
                <a:schemeClr val="bg1"/>
              </a:solidFill>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70" name="组合 69"/>
          <p:cNvGrpSpPr/>
          <p:nvPr/>
        </p:nvGrpSpPr>
        <p:grpSpPr>
          <a:xfrm>
            <a:off x="3909356" y="1428698"/>
            <a:ext cx="3398314" cy="865184"/>
            <a:chOff x="3909356" y="1666934"/>
            <a:chExt cx="3398314" cy="865184"/>
          </a:xfrm>
        </p:grpSpPr>
        <p:grpSp>
          <p:nvGrpSpPr>
            <p:cNvPr id="42" name="组合 41"/>
            <p:cNvGrpSpPr/>
            <p:nvPr/>
          </p:nvGrpSpPr>
          <p:grpSpPr>
            <a:xfrm>
              <a:off x="4912812" y="1666934"/>
              <a:ext cx="2394858" cy="865184"/>
              <a:chOff x="4818742" y="1356667"/>
              <a:chExt cx="2394858" cy="865184"/>
            </a:xfrm>
          </p:grpSpPr>
          <p:sp>
            <p:nvSpPr>
              <p:cNvPr id="19" name="文本框 18"/>
              <p:cNvSpPr txBox="1"/>
              <p:nvPr/>
            </p:nvSpPr>
            <p:spPr>
              <a:xfrm>
                <a:off x="4818742" y="1356667"/>
                <a:ext cx="2394858" cy="521970"/>
              </a:xfrm>
              <a:prstGeom prst="rect">
                <a:avLst/>
              </a:prstGeom>
              <a:noFill/>
            </p:spPr>
            <p:txBody>
              <a:bodyPr wrap="square" rtlCol="0">
                <a:spAutoFit/>
              </a:bodyPr>
              <a:lstStyle/>
              <a:p>
                <a:r>
                  <a:rPr lang="zh-CN" altLang="en-US" sz="2800" b="1" dirty="0">
                    <a:latin typeface="微软雅黑" panose="020B0503020204020204" pitchFamily="34" charset="-122"/>
                  </a:rPr>
                  <a:t>评估要求 </a:t>
                </a:r>
              </a:p>
            </p:txBody>
          </p:sp>
          <p:sp>
            <p:nvSpPr>
              <p:cNvPr id="20" name="文本框 19"/>
              <p:cNvSpPr txBox="1"/>
              <p:nvPr/>
            </p:nvSpPr>
            <p:spPr>
              <a:xfrm>
                <a:off x="4818742" y="1852519"/>
                <a:ext cx="2394858" cy="369332"/>
              </a:xfrm>
              <a:prstGeom prst="rect">
                <a:avLst/>
              </a:prstGeom>
              <a:noFill/>
            </p:spPr>
            <p:txBody>
              <a:bodyPr wrap="square" rtlCol="0">
                <a:spAutoFit/>
              </a:bodyPr>
              <a:lstStyle/>
              <a:p>
                <a:r>
                  <a:rPr lang="en-US" altLang="zh-CN" dirty="0">
                    <a:solidFill>
                      <a:schemeClr val="bg1">
                        <a:lumMod val="65000"/>
                      </a:schemeClr>
                    </a:solidFill>
                    <a:latin typeface="Times New Roman" panose="02020603050405020304" pitchFamily="18" charset="0"/>
                    <a:cs typeface="Times New Roman" panose="02020603050405020304" pitchFamily="18" charset="0"/>
                  </a:rPr>
                  <a:t>Research Background</a:t>
                </a:r>
                <a:endParaRPr lang="zh-CN" altLang="en-US"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69" name="组合 68"/>
            <p:cNvGrpSpPr/>
            <p:nvPr/>
          </p:nvGrpSpPr>
          <p:grpSpPr>
            <a:xfrm>
              <a:off x="3909356" y="1685526"/>
              <a:ext cx="828000" cy="828000"/>
              <a:chOff x="3909356" y="1685526"/>
              <a:chExt cx="828000" cy="828000"/>
            </a:xfrm>
          </p:grpSpPr>
          <p:sp>
            <p:nvSpPr>
              <p:cNvPr id="17" name="文本框 16"/>
              <p:cNvSpPr txBox="1"/>
              <p:nvPr/>
            </p:nvSpPr>
            <p:spPr>
              <a:xfrm>
                <a:off x="3909356" y="1745583"/>
                <a:ext cx="828000" cy="707886"/>
              </a:xfrm>
              <a:prstGeom prst="rect">
                <a:avLst/>
              </a:prstGeom>
              <a:noFill/>
              <a:ln>
                <a:noFill/>
              </a:ln>
            </p:spPr>
            <p:txBody>
              <a:bodyPr wrap="square" rtlCol="0">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01</a:t>
                </a:r>
              </a:p>
            </p:txBody>
          </p:sp>
          <p:sp>
            <p:nvSpPr>
              <p:cNvPr id="32" name="矩形 31"/>
              <p:cNvSpPr/>
              <p:nvPr/>
            </p:nvSpPr>
            <p:spPr>
              <a:xfrm>
                <a:off x="3909356" y="1685526"/>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1" name="组合 70"/>
          <p:cNvGrpSpPr/>
          <p:nvPr/>
        </p:nvGrpSpPr>
        <p:grpSpPr>
          <a:xfrm>
            <a:off x="8098970" y="1428698"/>
            <a:ext cx="3416755" cy="830997"/>
            <a:chOff x="8098970" y="1684028"/>
            <a:chExt cx="3416755" cy="830997"/>
          </a:xfrm>
        </p:grpSpPr>
        <p:grpSp>
          <p:nvGrpSpPr>
            <p:cNvPr id="41" name="组合 40"/>
            <p:cNvGrpSpPr/>
            <p:nvPr/>
          </p:nvGrpSpPr>
          <p:grpSpPr>
            <a:xfrm>
              <a:off x="9120867" y="1684028"/>
              <a:ext cx="2394858" cy="830997"/>
              <a:chOff x="9042399" y="1373760"/>
              <a:chExt cx="2394858" cy="830997"/>
            </a:xfrm>
          </p:grpSpPr>
          <p:sp>
            <p:nvSpPr>
              <p:cNvPr id="13" name="文本框 12"/>
              <p:cNvSpPr txBox="1"/>
              <p:nvPr/>
            </p:nvSpPr>
            <p:spPr>
              <a:xfrm>
                <a:off x="9042399" y="1373760"/>
                <a:ext cx="2394858" cy="521970"/>
              </a:xfrm>
              <a:prstGeom prst="rect">
                <a:avLst/>
              </a:prstGeom>
              <a:noFill/>
            </p:spPr>
            <p:txBody>
              <a:bodyPr wrap="square" rtlCol="0">
                <a:spAutoFit/>
              </a:bodyPr>
              <a:lstStyle/>
              <a:p>
                <a:r>
                  <a:rPr lang="zh-CN" altLang="en-US" sz="2800" b="1" dirty="0">
                    <a:latin typeface="微软雅黑" panose="020B0503020204020204" pitchFamily="34" charset="-122"/>
                  </a:rPr>
                  <a:t>评估目的</a:t>
                </a:r>
              </a:p>
            </p:txBody>
          </p:sp>
          <p:sp>
            <p:nvSpPr>
              <p:cNvPr id="15" name="文本框 14"/>
              <p:cNvSpPr txBox="1"/>
              <p:nvPr/>
            </p:nvSpPr>
            <p:spPr>
              <a:xfrm>
                <a:off x="9042399" y="1835425"/>
                <a:ext cx="2394858" cy="369332"/>
              </a:xfrm>
              <a:prstGeom prst="rect">
                <a:avLst/>
              </a:prstGeom>
              <a:noFill/>
            </p:spPr>
            <p:txBody>
              <a:bodyPr wrap="square" rtlCol="0">
                <a:spAutoFit/>
              </a:bodyPr>
              <a:lstStyle/>
              <a:p>
                <a:r>
                  <a:rPr lang="en-US" altLang="zh-CN" dirty="0">
                    <a:solidFill>
                      <a:schemeClr val="bg1">
                        <a:lumMod val="65000"/>
                      </a:schemeClr>
                    </a:solidFill>
                    <a:latin typeface="Times New Roman" panose="02020603050405020304" pitchFamily="18" charset="0"/>
                    <a:cs typeface="Times New Roman" panose="02020603050405020304" pitchFamily="18" charset="0"/>
                  </a:rPr>
                  <a:t>Basic Conception</a:t>
                </a:r>
                <a:endParaRPr lang="zh-CN" altLang="en-US" dirty="0">
                  <a:solidFill>
                    <a:schemeClr val="bg1">
                      <a:lumMod val="65000"/>
                    </a:schemeClr>
                  </a:solidFill>
                  <a:latin typeface="Times New Roman" panose="02020603050405020304" pitchFamily="18" charset="0"/>
                  <a:cs typeface="Times New Roman" panose="02020603050405020304" pitchFamily="18" charset="0"/>
                </a:endParaRPr>
              </a:p>
            </p:txBody>
          </p:sp>
        </p:grpSp>
        <p:grpSp>
          <p:nvGrpSpPr>
            <p:cNvPr id="64" name="组合 63"/>
            <p:cNvGrpSpPr/>
            <p:nvPr/>
          </p:nvGrpSpPr>
          <p:grpSpPr>
            <a:xfrm>
              <a:off x="8098970" y="1685526"/>
              <a:ext cx="899886" cy="828000"/>
              <a:chOff x="8098970" y="1685526"/>
              <a:chExt cx="899886" cy="828000"/>
            </a:xfrm>
          </p:grpSpPr>
          <p:sp>
            <p:nvSpPr>
              <p:cNvPr id="11" name="文本框 10"/>
              <p:cNvSpPr txBox="1"/>
              <p:nvPr/>
            </p:nvSpPr>
            <p:spPr>
              <a:xfrm>
                <a:off x="8098970" y="1714806"/>
                <a:ext cx="899886" cy="769441"/>
              </a:xfrm>
              <a:prstGeom prst="rect">
                <a:avLst/>
              </a:prstGeom>
              <a:noFill/>
            </p:spPr>
            <p:txBody>
              <a:bodyPr wrap="square" rtlCol="0">
                <a:spAutoFit/>
              </a:bodyPr>
              <a:lstStyle/>
              <a:p>
                <a:pPr algn="ctr"/>
                <a:r>
                  <a:rPr lang="en-US" altLang="zh-CN" sz="4400" b="1" dirty="0">
                    <a:solidFill>
                      <a:schemeClr val="accent1"/>
                    </a:solidFill>
                    <a:latin typeface="微软雅黑" panose="020B0503020204020204" pitchFamily="34" charset="-122"/>
                    <a:ea typeface="微软雅黑" panose="020B0503020204020204" pitchFamily="34" charset="-122"/>
                  </a:rPr>
                  <a:t>02</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3" name="矩形 32"/>
              <p:cNvSpPr/>
              <p:nvPr/>
            </p:nvSpPr>
            <p:spPr>
              <a:xfrm>
                <a:off x="8134913" y="1685526"/>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p:cNvGrpSpPr/>
          <p:nvPr/>
        </p:nvGrpSpPr>
        <p:grpSpPr>
          <a:xfrm>
            <a:off x="8192750" y="4507369"/>
            <a:ext cx="3434257" cy="844887"/>
            <a:chOff x="3873413" y="4736171"/>
            <a:chExt cx="3434257" cy="844887"/>
          </a:xfrm>
        </p:grpSpPr>
        <p:sp>
          <p:nvSpPr>
            <p:cNvPr id="24" name="文本框 23"/>
            <p:cNvSpPr txBox="1"/>
            <p:nvPr/>
          </p:nvSpPr>
          <p:spPr>
            <a:xfrm>
              <a:off x="4912812" y="4736171"/>
              <a:ext cx="2394858" cy="521970"/>
            </a:xfrm>
            <a:prstGeom prst="rect">
              <a:avLst/>
            </a:prstGeom>
            <a:noFill/>
          </p:spPr>
          <p:txBody>
            <a:bodyPr wrap="square" rtlCol="0">
              <a:spAutoFit/>
            </a:bodyPr>
            <a:lstStyle/>
            <a:p>
              <a:r>
                <a:rPr lang="zh-CN" altLang="en-US" sz="2800" b="1" dirty="0" smtClean="0">
                  <a:latin typeface="微软雅黑" panose="020B0503020204020204" pitchFamily="34" charset="-122"/>
                </a:rPr>
                <a:t>相关建议</a:t>
              </a:r>
              <a:endParaRPr lang="zh-CN" altLang="en-US" sz="2800" b="1" dirty="0">
                <a:latin typeface="微软雅黑" panose="020B0503020204020204" pitchFamily="34" charset="-122"/>
              </a:endParaRPr>
            </a:p>
          </p:txBody>
        </p:sp>
        <p:grpSp>
          <p:nvGrpSpPr>
            <p:cNvPr id="67" name="组合 66"/>
            <p:cNvGrpSpPr/>
            <p:nvPr/>
          </p:nvGrpSpPr>
          <p:grpSpPr>
            <a:xfrm>
              <a:off x="3873413" y="4753058"/>
              <a:ext cx="899886" cy="828000"/>
              <a:chOff x="3873413" y="4753058"/>
              <a:chExt cx="899886" cy="828000"/>
            </a:xfrm>
          </p:grpSpPr>
          <p:sp>
            <p:nvSpPr>
              <p:cNvPr id="22" name="文本框 21"/>
              <p:cNvSpPr txBox="1"/>
              <p:nvPr/>
            </p:nvSpPr>
            <p:spPr>
              <a:xfrm>
                <a:off x="3873413" y="4782338"/>
                <a:ext cx="899886" cy="769441"/>
              </a:xfrm>
              <a:prstGeom prst="rect">
                <a:avLst/>
              </a:prstGeom>
              <a:noFill/>
            </p:spPr>
            <p:txBody>
              <a:bodyPr wrap="square" rtlCol="0">
                <a:spAutoFit/>
              </a:bodyPr>
              <a:lstStyle/>
              <a:p>
                <a:pPr algn="ctr"/>
                <a:r>
                  <a:rPr lang="en-US" altLang="zh-CN" sz="4400" b="1" dirty="0">
                    <a:solidFill>
                      <a:schemeClr val="accent1"/>
                    </a:solidFill>
                    <a:latin typeface="微软雅黑" panose="020B0503020204020204" pitchFamily="34" charset="-122"/>
                    <a:ea typeface="微软雅黑" panose="020B0503020204020204" pitchFamily="34" charset="-122"/>
                  </a:rPr>
                  <a:t>06</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4" name="矩形 33"/>
              <p:cNvSpPr/>
              <p:nvPr/>
            </p:nvSpPr>
            <p:spPr>
              <a:xfrm>
                <a:off x="3909356" y="4753058"/>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3887917" y="4570885"/>
            <a:ext cx="3404724" cy="830997"/>
            <a:chOff x="8111001" y="4751560"/>
            <a:chExt cx="3404724" cy="830997"/>
          </a:xfrm>
        </p:grpSpPr>
        <p:grpSp>
          <p:nvGrpSpPr>
            <p:cNvPr id="43" name="组合 42"/>
            <p:cNvGrpSpPr/>
            <p:nvPr/>
          </p:nvGrpSpPr>
          <p:grpSpPr>
            <a:xfrm>
              <a:off x="9120867" y="4751560"/>
              <a:ext cx="2394858" cy="830997"/>
              <a:chOff x="9042399" y="3526390"/>
              <a:chExt cx="2394858" cy="830997"/>
            </a:xfrm>
          </p:grpSpPr>
          <p:sp>
            <p:nvSpPr>
              <p:cNvPr id="29" name="文本框 28"/>
              <p:cNvSpPr txBox="1"/>
              <p:nvPr/>
            </p:nvSpPr>
            <p:spPr>
              <a:xfrm>
                <a:off x="9042399" y="3526390"/>
                <a:ext cx="2394858" cy="523220"/>
              </a:xfrm>
              <a:prstGeom prst="rect">
                <a:avLst/>
              </a:prstGeom>
              <a:noFill/>
            </p:spPr>
            <p:txBody>
              <a:bodyPr wrap="square" rtlCol="0">
                <a:spAutoFit/>
              </a:bodyPr>
              <a:lstStyle/>
              <a:p>
                <a:r>
                  <a:rPr lang="en-US" altLang="zh-CN" sz="2800" b="1" dirty="0">
                    <a:latin typeface="微软雅黑" panose="020B0503020204020204" pitchFamily="34" charset="-122"/>
                  </a:rPr>
                  <a:t> </a:t>
                </a:r>
                <a:endParaRPr lang="zh-CN" altLang="en-US" dirty="0">
                  <a:solidFill>
                    <a:schemeClr val="bg1">
                      <a:lumMod val="65000"/>
                    </a:schemeClr>
                  </a:solidFill>
                  <a:latin typeface="Times New Roman" panose="02020603050405020304" pitchFamily="18" charset="0"/>
                  <a:cs typeface="Times New Roman" panose="02020603050405020304" pitchFamily="18" charset="0"/>
                </a:endParaRPr>
              </a:p>
            </p:txBody>
          </p:sp>
          <p:sp>
            <p:nvSpPr>
              <p:cNvPr id="30" name="文本框 29"/>
              <p:cNvSpPr txBox="1"/>
              <p:nvPr/>
            </p:nvSpPr>
            <p:spPr>
              <a:xfrm>
                <a:off x="9042399" y="3988055"/>
                <a:ext cx="2394858" cy="369332"/>
              </a:xfrm>
              <a:prstGeom prst="rect">
                <a:avLst/>
              </a:prstGeom>
              <a:noFill/>
            </p:spPr>
            <p:txBody>
              <a:bodyPr wrap="square" rtlCol="0">
                <a:spAutoFit/>
              </a:bodyPr>
              <a:lstStyle/>
              <a:p>
                <a:endParaRPr lang="zh-CN" altLang="en-US"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66" name="组合 65"/>
            <p:cNvGrpSpPr/>
            <p:nvPr/>
          </p:nvGrpSpPr>
          <p:grpSpPr>
            <a:xfrm>
              <a:off x="8111001" y="4753058"/>
              <a:ext cx="899886" cy="828000"/>
              <a:chOff x="8111001" y="4753058"/>
              <a:chExt cx="899886" cy="828000"/>
            </a:xfrm>
          </p:grpSpPr>
          <p:sp>
            <p:nvSpPr>
              <p:cNvPr id="27" name="文本框 26"/>
              <p:cNvSpPr txBox="1"/>
              <p:nvPr/>
            </p:nvSpPr>
            <p:spPr>
              <a:xfrm>
                <a:off x="8111001" y="4806401"/>
                <a:ext cx="899886" cy="769441"/>
              </a:xfrm>
              <a:prstGeom prst="rect">
                <a:avLst/>
              </a:prstGeom>
              <a:noFill/>
            </p:spPr>
            <p:txBody>
              <a:bodyPr wrap="square" rtlCol="0">
                <a:spAutoFit/>
              </a:bodyPr>
              <a:lstStyle/>
              <a:p>
                <a:pPr algn="ctr"/>
                <a:r>
                  <a:rPr lang="en-US" altLang="zh-CN" sz="4400" b="1" dirty="0">
                    <a:solidFill>
                      <a:schemeClr val="accent1"/>
                    </a:solidFill>
                    <a:latin typeface="微软雅黑" panose="020B0503020204020204" pitchFamily="34" charset="-122"/>
                    <a:ea typeface="微软雅黑" panose="020B0503020204020204" pitchFamily="34" charset="-122"/>
                  </a:rPr>
                  <a:t>05</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35" name="矩形 34"/>
              <p:cNvSpPr/>
              <p:nvPr/>
            </p:nvSpPr>
            <p:spPr>
              <a:xfrm>
                <a:off x="8134913" y="4753058"/>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3" name="组合 72"/>
          <p:cNvGrpSpPr/>
          <p:nvPr/>
        </p:nvGrpSpPr>
        <p:grpSpPr>
          <a:xfrm>
            <a:off x="3873413" y="2999817"/>
            <a:ext cx="3434257" cy="861775"/>
            <a:chOff x="3873413" y="3187016"/>
            <a:chExt cx="3434257" cy="861775"/>
          </a:xfrm>
        </p:grpSpPr>
        <p:grpSp>
          <p:nvGrpSpPr>
            <p:cNvPr id="54" name="组合 53"/>
            <p:cNvGrpSpPr/>
            <p:nvPr/>
          </p:nvGrpSpPr>
          <p:grpSpPr>
            <a:xfrm>
              <a:off x="4912812" y="3187016"/>
              <a:ext cx="2394858" cy="861775"/>
              <a:chOff x="4818742" y="3526390"/>
              <a:chExt cx="2394858" cy="861775"/>
            </a:xfrm>
          </p:grpSpPr>
          <p:sp>
            <p:nvSpPr>
              <p:cNvPr id="55" name="文本框 54"/>
              <p:cNvSpPr txBox="1"/>
              <p:nvPr/>
            </p:nvSpPr>
            <p:spPr>
              <a:xfrm>
                <a:off x="4818742" y="3526390"/>
                <a:ext cx="2394858" cy="521970"/>
              </a:xfrm>
              <a:prstGeom prst="rect">
                <a:avLst/>
              </a:prstGeom>
              <a:noFill/>
            </p:spPr>
            <p:txBody>
              <a:bodyPr wrap="square" rtlCol="0">
                <a:spAutoFit/>
              </a:bodyPr>
              <a:lstStyle/>
              <a:p>
                <a:r>
                  <a:rPr lang="zh-CN" altLang="en-US" sz="2800" b="1" dirty="0">
                    <a:latin typeface="微软雅黑" panose="020B0503020204020204" pitchFamily="34" charset="-122"/>
                  </a:rPr>
                  <a:t>评估内容</a:t>
                </a:r>
              </a:p>
            </p:txBody>
          </p:sp>
          <p:sp>
            <p:nvSpPr>
              <p:cNvPr id="56" name="文本框 55"/>
              <p:cNvSpPr txBox="1"/>
              <p:nvPr/>
            </p:nvSpPr>
            <p:spPr>
              <a:xfrm>
                <a:off x="4818742" y="4018833"/>
                <a:ext cx="2394858" cy="369332"/>
              </a:xfrm>
              <a:prstGeom prst="rect">
                <a:avLst/>
              </a:prstGeom>
              <a:noFill/>
            </p:spPr>
            <p:txBody>
              <a:bodyPr wrap="square" rtlCol="0">
                <a:spAutoFit/>
              </a:bodyPr>
              <a:lstStyle/>
              <a:p>
                <a:r>
                  <a:rPr lang="en-US" altLang="zh-CN" dirty="0">
                    <a:solidFill>
                      <a:schemeClr val="bg1">
                        <a:lumMod val="65000"/>
                      </a:schemeClr>
                    </a:solidFill>
                    <a:latin typeface="Times New Roman" panose="02020603050405020304" pitchFamily="18" charset="0"/>
                    <a:cs typeface="Times New Roman" panose="02020603050405020304" pitchFamily="18" charset="0"/>
                  </a:rPr>
                  <a:t>Theoretical Research</a:t>
                </a:r>
                <a:endParaRPr lang="zh-CN" altLang="en-US" dirty="0">
                  <a:solidFill>
                    <a:schemeClr val="bg1">
                      <a:lumMod val="65000"/>
                    </a:schemeClr>
                  </a:solidFill>
                  <a:latin typeface="Times New Roman" panose="02020603050405020304" pitchFamily="18" charset="0"/>
                  <a:cs typeface="Times New Roman" panose="02020603050405020304" pitchFamily="18" charset="0"/>
                </a:endParaRPr>
              </a:p>
            </p:txBody>
          </p:sp>
        </p:grpSp>
        <p:grpSp>
          <p:nvGrpSpPr>
            <p:cNvPr id="68" name="组合 67"/>
            <p:cNvGrpSpPr/>
            <p:nvPr/>
          </p:nvGrpSpPr>
          <p:grpSpPr>
            <a:xfrm>
              <a:off x="3873413" y="3203903"/>
              <a:ext cx="899886" cy="828000"/>
              <a:chOff x="3873413" y="3203903"/>
              <a:chExt cx="899886" cy="828000"/>
            </a:xfrm>
          </p:grpSpPr>
          <p:sp>
            <p:nvSpPr>
              <p:cNvPr id="57" name="文本框 56"/>
              <p:cNvSpPr txBox="1"/>
              <p:nvPr/>
            </p:nvSpPr>
            <p:spPr>
              <a:xfrm>
                <a:off x="3873413" y="3233183"/>
                <a:ext cx="899886" cy="769441"/>
              </a:xfrm>
              <a:prstGeom prst="rect">
                <a:avLst/>
              </a:prstGeom>
              <a:noFill/>
            </p:spPr>
            <p:txBody>
              <a:bodyPr wrap="square" rtlCol="0">
                <a:spAutoFit/>
              </a:bodyPr>
              <a:lstStyle/>
              <a:p>
                <a:pPr algn="ctr"/>
                <a:r>
                  <a:rPr lang="en-US" altLang="zh-CN" sz="4400" b="1" dirty="0">
                    <a:solidFill>
                      <a:schemeClr val="accent1"/>
                    </a:solidFill>
                    <a:latin typeface="微软雅黑" panose="020B0503020204020204" pitchFamily="34" charset="-122"/>
                    <a:ea typeface="微软雅黑" panose="020B0503020204020204" pitchFamily="34" charset="-122"/>
                  </a:rPr>
                  <a:t>03</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58" name="矩形 57"/>
              <p:cNvSpPr/>
              <p:nvPr/>
            </p:nvSpPr>
            <p:spPr>
              <a:xfrm>
                <a:off x="3909356" y="3203903"/>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2" name="组合 71"/>
          <p:cNvGrpSpPr/>
          <p:nvPr/>
        </p:nvGrpSpPr>
        <p:grpSpPr>
          <a:xfrm>
            <a:off x="8098970" y="3005807"/>
            <a:ext cx="3416755" cy="830997"/>
            <a:chOff x="8098970" y="3202405"/>
            <a:chExt cx="3416755" cy="830997"/>
          </a:xfrm>
        </p:grpSpPr>
        <p:grpSp>
          <p:nvGrpSpPr>
            <p:cNvPr id="59" name="组合 58"/>
            <p:cNvGrpSpPr/>
            <p:nvPr/>
          </p:nvGrpSpPr>
          <p:grpSpPr>
            <a:xfrm>
              <a:off x="9120867" y="3202405"/>
              <a:ext cx="2394858" cy="830997"/>
              <a:chOff x="9042399" y="3526390"/>
              <a:chExt cx="2394858" cy="830997"/>
            </a:xfrm>
          </p:grpSpPr>
          <p:sp>
            <p:nvSpPr>
              <p:cNvPr id="60" name="文本框 59"/>
              <p:cNvSpPr txBox="1"/>
              <p:nvPr/>
            </p:nvSpPr>
            <p:spPr>
              <a:xfrm>
                <a:off x="9042399" y="3526390"/>
                <a:ext cx="2394858" cy="521970"/>
              </a:xfrm>
              <a:prstGeom prst="rect">
                <a:avLst/>
              </a:prstGeom>
              <a:noFill/>
            </p:spPr>
            <p:txBody>
              <a:bodyPr wrap="square" rtlCol="0">
                <a:spAutoFit/>
              </a:bodyPr>
              <a:lstStyle/>
              <a:p>
                <a:r>
                  <a:rPr lang="zh-CN" altLang="en-US" sz="2800" b="1" dirty="0" smtClean="0">
                    <a:latin typeface="微软雅黑" panose="020B0503020204020204" pitchFamily="34" charset="-122"/>
                  </a:rPr>
                  <a:t>共性问题</a:t>
                </a:r>
                <a:endParaRPr lang="zh-CN" altLang="en-US" sz="2800" b="1" dirty="0">
                  <a:latin typeface="微软雅黑" panose="020B0503020204020204" pitchFamily="34" charset="-122"/>
                </a:endParaRPr>
              </a:p>
            </p:txBody>
          </p:sp>
          <p:sp>
            <p:nvSpPr>
              <p:cNvPr id="61" name="文本框 60"/>
              <p:cNvSpPr txBox="1"/>
              <p:nvPr/>
            </p:nvSpPr>
            <p:spPr>
              <a:xfrm>
                <a:off x="9042399" y="3988055"/>
                <a:ext cx="2394858" cy="369332"/>
              </a:xfrm>
              <a:prstGeom prst="rect">
                <a:avLst/>
              </a:prstGeom>
              <a:noFill/>
            </p:spPr>
            <p:txBody>
              <a:bodyPr wrap="square" rtlCol="0">
                <a:spAutoFit/>
              </a:bodyPr>
              <a:lstStyle/>
              <a:p>
                <a:r>
                  <a:rPr lang="en-US" altLang="zh-CN" dirty="0">
                    <a:solidFill>
                      <a:schemeClr val="bg1">
                        <a:lumMod val="65000"/>
                      </a:schemeClr>
                    </a:solidFill>
                    <a:latin typeface="Times New Roman" panose="02020603050405020304" pitchFamily="18" charset="0"/>
                    <a:cs typeface="Times New Roman" panose="02020603050405020304" pitchFamily="18" charset="0"/>
                  </a:rPr>
                  <a:t>Experimental Method</a:t>
                </a:r>
                <a:endParaRPr lang="zh-CN" altLang="en-US"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65" name="组合 64"/>
            <p:cNvGrpSpPr/>
            <p:nvPr/>
          </p:nvGrpSpPr>
          <p:grpSpPr>
            <a:xfrm>
              <a:off x="8098970" y="3203903"/>
              <a:ext cx="899886" cy="828000"/>
              <a:chOff x="8098970" y="3203903"/>
              <a:chExt cx="899886" cy="828000"/>
            </a:xfrm>
          </p:grpSpPr>
          <p:sp>
            <p:nvSpPr>
              <p:cNvPr id="62" name="文本框 61"/>
              <p:cNvSpPr txBox="1"/>
              <p:nvPr/>
            </p:nvSpPr>
            <p:spPr>
              <a:xfrm>
                <a:off x="8098970" y="3233183"/>
                <a:ext cx="899886" cy="769441"/>
              </a:xfrm>
              <a:prstGeom prst="rect">
                <a:avLst/>
              </a:prstGeom>
              <a:noFill/>
            </p:spPr>
            <p:txBody>
              <a:bodyPr wrap="square" rtlCol="0">
                <a:spAutoFit/>
              </a:bodyPr>
              <a:lstStyle/>
              <a:p>
                <a:pPr algn="ctr"/>
                <a:r>
                  <a:rPr lang="en-US" altLang="zh-CN" sz="4400" b="1" dirty="0">
                    <a:solidFill>
                      <a:schemeClr val="accent1"/>
                    </a:solidFill>
                    <a:latin typeface="微软雅黑" panose="020B0503020204020204" pitchFamily="34" charset="-122"/>
                    <a:ea typeface="微软雅黑" panose="020B0503020204020204" pitchFamily="34" charset="-122"/>
                  </a:rPr>
                  <a:t>04</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sp>
            <p:nvSpPr>
              <p:cNvPr id="63" name="矩形 62"/>
              <p:cNvSpPr/>
              <p:nvPr/>
            </p:nvSpPr>
            <p:spPr>
              <a:xfrm>
                <a:off x="8134913" y="3203903"/>
                <a:ext cx="828000" cy="828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7" name="文本框 24"/>
          <p:cNvSpPr txBox="1"/>
          <p:nvPr/>
        </p:nvSpPr>
        <p:spPr>
          <a:xfrm>
            <a:off x="4912812" y="5059970"/>
            <a:ext cx="2394858" cy="369332"/>
          </a:xfrm>
          <a:prstGeom prst="rect">
            <a:avLst/>
          </a:prstGeom>
          <a:noFill/>
        </p:spPr>
        <p:txBody>
          <a:bodyPr wrap="square" rtlCol="0">
            <a:spAutoFit/>
          </a:bodyPr>
          <a:lstStyle/>
          <a:p>
            <a:r>
              <a:rPr lang="en-US" altLang="zh-CN" dirty="0">
                <a:solidFill>
                  <a:schemeClr val="bg1">
                    <a:lumMod val="65000"/>
                  </a:schemeClr>
                </a:solidFill>
                <a:latin typeface="Times New Roman" panose="02020603050405020304" pitchFamily="18" charset="0"/>
                <a:cs typeface="Times New Roman" panose="02020603050405020304" pitchFamily="18" charset="0"/>
              </a:rPr>
              <a:t>Future Prospect</a:t>
            </a:r>
            <a:endParaRPr lang="zh-CN" altLang="en-US"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6" name="矩形 45"/>
          <p:cNvSpPr/>
          <p:nvPr/>
        </p:nvSpPr>
        <p:spPr>
          <a:xfrm>
            <a:off x="4818185" y="4624754"/>
            <a:ext cx="2869343" cy="523220"/>
          </a:xfrm>
          <a:prstGeom prst="rect">
            <a:avLst/>
          </a:prstGeom>
        </p:spPr>
        <p:txBody>
          <a:bodyPr wrap="square">
            <a:spAutoFit/>
          </a:bodyPr>
          <a:lstStyle/>
          <a:p>
            <a:pPr lvl="0"/>
            <a:r>
              <a:rPr lang="zh-CN" altLang="en-US" sz="2800" b="1" dirty="0" smtClean="0">
                <a:solidFill>
                  <a:prstClr val="black"/>
                </a:solidFill>
                <a:latin typeface="微软雅黑" panose="020B0503020204020204" pitchFamily="34" charset="-122"/>
              </a:rPr>
              <a:t>典型事例</a:t>
            </a:r>
            <a:endParaRPr lang="zh-CN" altLang="en-US" sz="2800" b="1" dirty="0">
              <a:solidFill>
                <a:prstClr val="black"/>
              </a:solidFill>
              <a:latin typeface="微软雅黑" panose="020B0503020204020204" pitchFamily="34" charset="-122"/>
            </a:endParaRPr>
          </a:p>
        </p:txBody>
      </p:sp>
    </p:spTree>
  </p:cSld>
  <p:clrMapOvr>
    <a:masterClrMapping/>
  </p:clrMapOvr>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nodeType="withEffect" p14:presetBounceEnd="40000">
                                      <p:stCondLst>
                                        <p:cond delay="300"/>
                                      </p:stCondLst>
                                      <p:childTnLst>
                                        <p:set>
                                          <p:cBhvr>
                                            <p:cTn id="9" dur="1" fill="hold">
                                              <p:stCondLst>
                                                <p:cond delay="0"/>
                                              </p:stCondLst>
                                            </p:cTn>
                                            <p:tgtEl>
                                              <p:spTgt spid="70"/>
                                            </p:tgtEl>
                                            <p:attrNameLst>
                                              <p:attrName>style.visibility</p:attrName>
                                            </p:attrNameLst>
                                          </p:cBhvr>
                                          <p:to>
                                            <p:strVal val="visible"/>
                                          </p:to>
                                        </p:set>
                                        <p:anim calcmode="lin" valueType="num" p14:bounceEnd="40000">
                                          <p:cBhvr additive="base">
                                            <p:cTn id="10" dur="500" fill="hold"/>
                                            <p:tgtEl>
                                              <p:spTgt spid="70"/>
                                            </p:tgtEl>
                                            <p:attrNameLst>
                                              <p:attrName>ppt_x</p:attrName>
                                            </p:attrNameLst>
                                          </p:cBhvr>
                                          <p:tavLst>
                                            <p:tav tm="0">
                                              <p:val>
                                                <p:strVal val="1+#ppt_w/2"/>
                                              </p:val>
                                            </p:tav>
                                            <p:tav tm="100000">
                                              <p:val>
                                                <p:strVal val="#ppt_x"/>
                                              </p:val>
                                            </p:tav>
                                          </p:tavLst>
                                        </p:anim>
                                        <p:anim calcmode="lin" valueType="num" p14:bounceEnd="40000">
                                          <p:cBhvr additive="base">
                                            <p:cTn id="11" dur="500" fill="hold"/>
                                            <p:tgtEl>
                                              <p:spTgt spid="70"/>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14:presetBounceEnd="40000">
                                      <p:stCondLst>
                                        <p:cond delay="600"/>
                                      </p:stCondLst>
                                      <p:childTnLst>
                                        <p:set>
                                          <p:cBhvr>
                                            <p:cTn id="13" dur="1" fill="hold">
                                              <p:stCondLst>
                                                <p:cond delay="0"/>
                                              </p:stCondLst>
                                            </p:cTn>
                                            <p:tgtEl>
                                              <p:spTgt spid="71"/>
                                            </p:tgtEl>
                                            <p:attrNameLst>
                                              <p:attrName>style.visibility</p:attrName>
                                            </p:attrNameLst>
                                          </p:cBhvr>
                                          <p:to>
                                            <p:strVal val="visible"/>
                                          </p:to>
                                        </p:set>
                                        <p:anim calcmode="lin" valueType="num" p14:bounceEnd="40000">
                                          <p:cBhvr additive="base">
                                            <p:cTn id="14" dur="500" fill="hold"/>
                                            <p:tgtEl>
                                              <p:spTgt spid="71"/>
                                            </p:tgtEl>
                                            <p:attrNameLst>
                                              <p:attrName>ppt_x</p:attrName>
                                            </p:attrNameLst>
                                          </p:cBhvr>
                                          <p:tavLst>
                                            <p:tav tm="0">
                                              <p:val>
                                                <p:strVal val="1+#ppt_w/2"/>
                                              </p:val>
                                            </p:tav>
                                            <p:tav tm="100000">
                                              <p:val>
                                                <p:strVal val="#ppt_x"/>
                                              </p:val>
                                            </p:tav>
                                          </p:tavLst>
                                        </p:anim>
                                        <p:anim calcmode="lin" valueType="num" p14:bounceEnd="40000">
                                          <p:cBhvr additive="base">
                                            <p:cTn id="15" dur="500" fill="hold"/>
                                            <p:tgtEl>
                                              <p:spTgt spid="7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40000">
                                      <p:stCondLst>
                                        <p:cond delay="900"/>
                                      </p:stCondLst>
                                      <p:childTnLst>
                                        <p:set>
                                          <p:cBhvr>
                                            <p:cTn id="17" dur="1" fill="hold">
                                              <p:stCondLst>
                                                <p:cond delay="0"/>
                                              </p:stCondLst>
                                            </p:cTn>
                                            <p:tgtEl>
                                              <p:spTgt spid="73"/>
                                            </p:tgtEl>
                                            <p:attrNameLst>
                                              <p:attrName>style.visibility</p:attrName>
                                            </p:attrNameLst>
                                          </p:cBhvr>
                                          <p:to>
                                            <p:strVal val="visible"/>
                                          </p:to>
                                        </p:set>
                                        <p:anim calcmode="lin" valueType="num" p14:bounceEnd="40000">
                                          <p:cBhvr additive="base">
                                            <p:cTn id="18" dur="500" fill="hold"/>
                                            <p:tgtEl>
                                              <p:spTgt spid="73"/>
                                            </p:tgtEl>
                                            <p:attrNameLst>
                                              <p:attrName>ppt_x</p:attrName>
                                            </p:attrNameLst>
                                          </p:cBhvr>
                                          <p:tavLst>
                                            <p:tav tm="0">
                                              <p:val>
                                                <p:strVal val="1+#ppt_w/2"/>
                                              </p:val>
                                            </p:tav>
                                            <p:tav tm="100000">
                                              <p:val>
                                                <p:strVal val="#ppt_x"/>
                                              </p:val>
                                            </p:tav>
                                          </p:tavLst>
                                        </p:anim>
                                        <p:anim calcmode="lin" valueType="num" p14:bounceEnd="40000">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40000">
                                      <p:stCondLst>
                                        <p:cond delay="1200"/>
                                      </p:stCondLst>
                                      <p:childTnLst>
                                        <p:set>
                                          <p:cBhvr>
                                            <p:cTn id="21" dur="1" fill="hold">
                                              <p:stCondLst>
                                                <p:cond delay="0"/>
                                              </p:stCondLst>
                                            </p:cTn>
                                            <p:tgtEl>
                                              <p:spTgt spid="72"/>
                                            </p:tgtEl>
                                            <p:attrNameLst>
                                              <p:attrName>style.visibility</p:attrName>
                                            </p:attrNameLst>
                                          </p:cBhvr>
                                          <p:to>
                                            <p:strVal val="visible"/>
                                          </p:to>
                                        </p:set>
                                        <p:anim calcmode="lin" valueType="num" p14:bounceEnd="40000">
                                          <p:cBhvr additive="base">
                                            <p:cTn id="22"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23" dur="500" fill="hold"/>
                                            <p:tgtEl>
                                              <p:spTgt spid="7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40000">
                                      <p:stCondLst>
                                        <p:cond delay="1500"/>
                                      </p:stCondLst>
                                      <p:childTnLst>
                                        <p:set>
                                          <p:cBhvr>
                                            <p:cTn id="25" dur="1" fill="hold">
                                              <p:stCondLst>
                                                <p:cond delay="0"/>
                                              </p:stCondLst>
                                            </p:cTn>
                                            <p:tgtEl>
                                              <p:spTgt spid="75"/>
                                            </p:tgtEl>
                                            <p:attrNameLst>
                                              <p:attrName>style.visibility</p:attrName>
                                            </p:attrNameLst>
                                          </p:cBhvr>
                                          <p:to>
                                            <p:strVal val="visible"/>
                                          </p:to>
                                        </p:set>
                                        <p:anim calcmode="lin" valueType="num" p14:bounceEnd="40000">
                                          <p:cBhvr additive="base">
                                            <p:cTn id="26" dur="500" fill="hold"/>
                                            <p:tgtEl>
                                              <p:spTgt spid="75"/>
                                            </p:tgtEl>
                                            <p:attrNameLst>
                                              <p:attrName>ppt_x</p:attrName>
                                            </p:attrNameLst>
                                          </p:cBhvr>
                                          <p:tavLst>
                                            <p:tav tm="0">
                                              <p:val>
                                                <p:strVal val="1+#ppt_w/2"/>
                                              </p:val>
                                            </p:tav>
                                            <p:tav tm="100000">
                                              <p:val>
                                                <p:strVal val="#ppt_x"/>
                                              </p:val>
                                            </p:tav>
                                          </p:tavLst>
                                        </p:anim>
                                        <p:anim calcmode="lin" valueType="num" p14:bounceEnd="40000">
                                          <p:cBhvr additive="base">
                                            <p:cTn id="27" dur="500" fill="hold"/>
                                            <p:tgtEl>
                                              <p:spTgt spid="7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40000">
                                      <p:stCondLst>
                                        <p:cond delay="1800"/>
                                      </p:stCondLst>
                                      <p:childTnLst>
                                        <p:set>
                                          <p:cBhvr>
                                            <p:cTn id="29" dur="1" fill="hold">
                                              <p:stCondLst>
                                                <p:cond delay="0"/>
                                              </p:stCondLst>
                                            </p:cTn>
                                            <p:tgtEl>
                                              <p:spTgt spid="74"/>
                                            </p:tgtEl>
                                            <p:attrNameLst>
                                              <p:attrName>style.visibility</p:attrName>
                                            </p:attrNameLst>
                                          </p:cBhvr>
                                          <p:to>
                                            <p:strVal val="visible"/>
                                          </p:to>
                                        </p:set>
                                        <p:anim calcmode="lin" valueType="num" p14:bounceEnd="40000">
                                          <p:cBhvr additive="base">
                                            <p:cTn id="30" dur="500" fill="hold"/>
                                            <p:tgtEl>
                                              <p:spTgt spid="74"/>
                                            </p:tgtEl>
                                            <p:attrNameLst>
                                              <p:attrName>ppt_x</p:attrName>
                                            </p:attrNameLst>
                                          </p:cBhvr>
                                          <p:tavLst>
                                            <p:tav tm="0">
                                              <p:val>
                                                <p:strVal val="1+#ppt_w/2"/>
                                              </p:val>
                                            </p:tav>
                                            <p:tav tm="100000">
                                              <p:val>
                                                <p:strVal val="#ppt_x"/>
                                              </p:val>
                                            </p:tav>
                                          </p:tavLst>
                                        </p:anim>
                                        <p:anim calcmode="lin" valueType="num" p14:bounceEnd="40000">
                                          <p:cBhvr additive="base">
                                            <p:cTn id="31"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2" fill="hold" nodeType="withEffect">
                                      <p:stCondLst>
                                        <p:cond delay="300"/>
                                      </p:stCondLst>
                                      <p:childTnLst>
                                        <p:set>
                                          <p:cBhvr>
                                            <p:cTn id="9" dur="1" fill="hold">
                                              <p:stCondLst>
                                                <p:cond delay="0"/>
                                              </p:stCondLst>
                                            </p:cTn>
                                            <p:tgtEl>
                                              <p:spTgt spid="70"/>
                                            </p:tgtEl>
                                            <p:attrNameLst>
                                              <p:attrName>style.visibility</p:attrName>
                                            </p:attrNameLst>
                                          </p:cBhvr>
                                          <p:to>
                                            <p:strVal val="visible"/>
                                          </p:to>
                                        </p:set>
                                        <p:anim calcmode="lin" valueType="num">
                                          <p:cBhvr additive="base">
                                            <p:cTn id="10" dur="500" fill="hold"/>
                                            <p:tgtEl>
                                              <p:spTgt spid="70"/>
                                            </p:tgtEl>
                                            <p:attrNameLst>
                                              <p:attrName>ppt_x</p:attrName>
                                            </p:attrNameLst>
                                          </p:cBhvr>
                                          <p:tavLst>
                                            <p:tav tm="0">
                                              <p:val>
                                                <p:strVal val="1+#ppt_w/2"/>
                                              </p:val>
                                            </p:tav>
                                            <p:tav tm="100000">
                                              <p:val>
                                                <p:strVal val="#ppt_x"/>
                                              </p:val>
                                            </p:tav>
                                          </p:tavLst>
                                        </p:anim>
                                        <p:anim calcmode="lin" valueType="num">
                                          <p:cBhvr additive="base">
                                            <p:cTn id="11" dur="500" fill="hold"/>
                                            <p:tgtEl>
                                              <p:spTgt spid="70"/>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600"/>
                                      </p:stCondLst>
                                      <p:childTnLst>
                                        <p:set>
                                          <p:cBhvr>
                                            <p:cTn id="13" dur="1" fill="hold">
                                              <p:stCondLst>
                                                <p:cond delay="0"/>
                                              </p:stCondLst>
                                            </p:cTn>
                                            <p:tgtEl>
                                              <p:spTgt spid="71"/>
                                            </p:tgtEl>
                                            <p:attrNameLst>
                                              <p:attrName>style.visibility</p:attrName>
                                            </p:attrNameLst>
                                          </p:cBhvr>
                                          <p:to>
                                            <p:strVal val="visible"/>
                                          </p:to>
                                        </p:set>
                                        <p:anim calcmode="lin" valueType="num">
                                          <p:cBhvr additive="base">
                                            <p:cTn id="14" dur="500" fill="hold"/>
                                            <p:tgtEl>
                                              <p:spTgt spid="71"/>
                                            </p:tgtEl>
                                            <p:attrNameLst>
                                              <p:attrName>ppt_x</p:attrName>
                                            </p:attrNameLst>
                                          </p:cBhvr>
                                          <p:tavLst>
                                            <p:tav tm="0">
                                              <p:val>
                                                <p:strVal val="1+#ppt_w/2"/>
                                              </p:val>
                                            </p:tav>
                                            <p:tav tm="100000">
                                              <p:val>
                                                <p:strVal val="#ppt_x"/>
                                              </p:val>
                                            </p:tav>
                                          </p:tavLst>
                                        </p:anim>
                                        <p:anim calcmode="lin" valueType="num">
                                          <p:cBhvr additive="base">
                                            <p:cTn id="15" dur="500" fill="hold"/>
                                            <p:tgtEl>
                                              <p:spTgt spid="7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9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1+#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20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500" fill="hold"/>
                                            <p:tgtEl>
                                              <p:spTgt spid="72"/>
                                            </p:tgtEl>
                                            <p:attrNameLst>
                                              <p:attrName>ppt_x</p:attrName>
                                            </p:attrNameLst>
                                          </p:cBhvr>
                                          <p:tavLst>
                                            <p:tav tm="0">
                                              <p:val>
                                                <p:strVal val="1+#ppt_w/2"/>
                                              </p:val>
                                            </p:tav>
                                            <p:tav tm="100000">
                                              <p:val>
                                                <p:strVal val="#ppt_x"/>
                                              </p:val>
                                            </p:tav>
                                          </p:tavLst>
                                        </p:anim>
                                        <p:anim calcmode="lin" valueType="num">
                                          <p:cBhvr additive="base">
                                            <p:cTn id="23" dur="500" fill="hold"/>
                                            <p:tgtEl>
                                              <p:spTgt spid="7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50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fill="hold"/>
                                            <p:tgtEl>
                                              <p:spTgt spid="75"/>
                                            </p:tgtEl>
                                            <p:attrNameLst>
                                              <p:attrName>ppt_x</p:attrName>
                                            </p:attrNameLst>
                                          </p:cBhvr>
                                          <p:tavLst>
                                            <p:tav tm="0">
                                              <p:val>
                                                <p:strVal val="1+#ppt_w/2"/>
                                              </p:val>
                                            </p:tav>
                                            <p:tav tm="100000">
                                              <p:val>
                                                <p:strVal val="#ppt_x"/>
                                              </p:val>
                                            </p:tav>
                                          </p:tavLst>
                                        </p:anim>
                                        <p:anim calcmode="lin" valueType="num">
                                          <p:cBhvr additive="base">
                                            <p:cTn id="27" dur="500" fill="hold"/>
                                            <p:tgtEl>
                                              <p:spTgt spid="7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80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1+#ppt_w/2"/>
                                              </p:val>
                                            </p:tav>
                                            <p:tav tm="100000">
                                              <p:val>
                                                <p:strVal val="#ppt_x"/>
                                              </p:val>
                                            </p:tav>
                                          </p:tavLst>
                                        </p:anim>
                                        <p:anim calcmode="lin" valueType="num">
                                          <p:cBhvr additive="base">
                                            <p:cTn id="31"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custDataLst>
              <p:tags r:id="rId1"/>
            </p:custDataLst>
          </p:nvPr>
        </p:nvGraphicFramePr>
        <p:xfrm>
          <a:off x="239607" y="954193"/>
          <a:ext cx="11150600" cy="5669281"/>
        </p:xfrm>
        <a:graphic>
          <a:graphicData uri="http://schemas.openxmlformats.org/drawingml/2006/table">
            <a:tbl>
              <a:tblPr firstRow="1" firstCol="1" bandRow="1">
                <a:tableStyleId>{5C22544A-7EE6-4342-B048-85BDC9FD1C3A}</a:tableStyleId>
              </a:tblPr>
              <a:tblGrid>
                <a:gridCol w="1014307"/>
                <a:gridCol w="1159087"/>
                <a:gridCol w="8274473"/>
                <a:gridCol w="702733"/>
              </a:tblGrid>
              <a:tr h="762847">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一级指标</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二级</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rPr>
                        <a:t>指标</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评估要点</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分值</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62847">
                <a:tc rowSpan="3">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项目</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效益性</a:t>
                      </a:r>
                      <a:r>
                        <a:rPr lang="en-US" sz="1600" kern="0" dirty="0">
                          <a:effectLst/>
                          <a:latin typeface="微软雅黑" panose="020B0503020204020204" pitchFamily="34" charset="-122"/>
                          <a:ea typeface="微软雅黑" panose="020B0503020204020204" pitchFamily="34" charset="-122"/>
                          <a:cs typeface="微软雅黑" panose="020B0503020204020204" pitchFamily="34" charset="-122"/>
                        </a:rPr>
                        <a:t/>
                      </a:r>
                      <a:br>
                        <a:rPr lang="en-US" sz="1600" kern="0" dirty="0">
                          <a:effectLst/>
                          <a:latin typeface="微软雅黑" panose="020B0503020204020204" pitchFamily="34" charset="-122"/>
                          <a:ea typeface="微软雅黑" panose="020B0503020204020204" pitchFamily="34" charset="-122"/>
                          <a:cs typeface="微软雅黑" panose="020B0503020204020204" pitchFamily="34" charset="-122"/>
                        </a:rPr>
                      </a:b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sz="1600" kern="0" dirty="0">
                          <a:effectLst/>
                          <a:latin typeface="微软雅黑" panose="020B0503020204020204" pitchFamily="34" charset="-122"/>
                          <a:ea typeface="微软雅黑" panose="020B0503020204020204" pitchFamily="34" charset="-122"/>
                          <a:cs typeface="微软雅黑" panose="020B0503020204020204" pitchFamily="34" charset="-122"/>
                        </a:rPr>
                        <a:t>15</a:t>
                      </a: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效益</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rPr>
                        <a:t>明确性</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rPr>
                        <a:t>项目预期效益（经济、社会、生态和可持续影响）是否清晰明确、具体，与绩效目标是否匹配。是否反映了既定投入水平下的最优经济效益、社会效益和环境效益；</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7</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62000">
                <a:tc vMerge="1">
                  <a:txBody>
                    <a:bodyPr/>
                    <a:lstStyle/>
                    <a:p>
                      <a:endParaRPr lang="zh-CN"/>
                    </a:p>
                  </a:txBody>
                  <a:tcP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效益</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rPr>
                        <a:t>可评价性</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rPr>
                        <a:t>各项目预期效益（经济、社会、生态和可持续影响）否与预算申请相符，是否量化、可实现、可评价</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3</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12893">
                <a:tc vMerge="1">
                  <a:txBody>
                    <a:bodyPr/>
                    <a:lstStyle/>
                    <a:p>
                      <a:endParaRPr lang="zh-CN"/>
                    </a:p>
                  </a:txBody>
                  <a:tcP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利益相关者满意度</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rPr>
                        <a:t>可实现的效益是否得到利益相关者的认可，实施主体、社会公众或受益对象对项目（政策）预期效果的满意程度是否合理、可评价</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5</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62847">
                <a:tc rowSpan="3">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项目</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经济性</a:t>
                      </a:r>
                    </a:p>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a:t>
                      </a:r>
                      <a:r>
                        <a:rPr lang="en-US" sz="1600" kern="0" dirty="0">
                          <a:effectLst/>
                          <a:latin typeface="微软雅黑" panose="020B0503020204020204" pitchFamily="34" charset="-122"/>
                          <a:ea typeface="微软雅黑" panose="020B0503020204020204" pitchFamily="34" charset="-122"/>
                          <a:cs typeface="微软雅黑" panose="020B0503020204020204" pitchFamily="34" charset="-122"/>
                        </a:rPr>
                        <a:t>15</a:t>
                      </a: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投入</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rPr>
                        <a:t>合规性</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rPr>
                        <a:t>①项目投入资源及成本是否与预期产出及效果相匹配；②投入成本是否合理，成本测算依据是否充分；③资金来源渠道是否符合相关规定；资金筹措是否体现权责对等，财权和事权是否匹配。财政资金支持方式是否科学合理。</a:t>
                      </a:r>
                      <a:endParaRPr lang="zh-CN"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5</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1143000">
                <a:tc vMerge="1">
                  <a:txBody>
                    <a:bodyPr/>
                    <a:lstStyle/>
                    <a:p>
                      <a:endParaRPr lang="zh-CN"/>
                    </a:p>
                  </a:txBody>
                  <a:tcP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成本</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可控性</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ctr">
                        <a:spcAft>
                          <a:spcPts val="0"/>
                        </a:spcAft>
                      </a:pPr>
                      <a:r>
                        <a:rPr lang="en-US" sz="1600" kern="0" dirty="0">
                          <a:effectLst/>
                          <a:latin typeface="微软雅黑" panose="020B0503020204020204" pitchFamily="34" charset="-122"/>
                          <a:ea typeface="微软雅黑" panose="020B0503020204020204" pitchFamily="34" charset="-122"/>
                          <a:cs typeface="微软雅黑" panose="020B0503020204020204" pitchFamily="34" charset="-122"/>
                        </a:rPr>
                        <a:t> </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①项目是否采取相关成本控制措施，成本控制措施是否有效。</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p>
                      <a:pPr algn="l">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市、区财政资金配套方式和承受能力是否科学合理；②各级财政部门和其他部门是否有类似项目资金重复投入；财政资金是否有明确资金使用进度安排， 资金使用周期与目标任务预期完成周期是否相符</a:t>
                      </a:r>
                      <a:endParaRPr lang="zh-CN" sz="16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5</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r h="762847">
                <a:tc vMerge="1">
                  <a:txBody>
                    <a:bodyPr/>
                    <a:lstStyle/>
                    <a:p>
                      <a:endParaRPr lang="zh-CN"/>
                    </a:p>
                  </a:txBody>
                  <a:tcPr/>
                </a:tc>
                <a:tc>
                  <a:txBody>
                    <a:bodyPr/>
                    <a:lstStyle/>
                    <a:p>
                      <a:pPr indent="127000" algn="ctr">
                        <a:spcAft>
                          <a:spcPts val="0"/>
                        </a:spcAft>
                      </a:pPr>
                      <a:r>
                        <a:rPr lang="zh-CN" sz="1600" kern="0" dirty="0">
                          <a:effectLst/>
                          <a:latin typeface="微软雅黑" panose="020B0503020204020204" pitchFamily="34" charset="-122"/>
                          <a:ea typeface="微软雅黑" panose="020B0503020204020204" pitchFamily="34" charset="-122"/>
                        </a:rPr>
                        <a:t>成本</a:t>
                      </a:r>
                      <a:endParaRPr lang="zh-CN" sz="1600" kern="100" dirty="0">
                        <a:effectLst/>
                        <a:latin typeface="微软雅黑" panose="020B0503020204020204" pitchFamily="34" charset="-122"/>
                        <a:ea typeface="微软雅黑" panose="020B0503020204020204" pitchFamily="34" charset="-122"/>
                      </a:endParaRPr>
                    </a:p>
                    <a:p>
                      <a:pPr indent="127000" algn="ctr">
                        <a:spcAft>
                          <a:spcPts val="0"/>
                        </a:spcAft>
                      </a:pPr>
                      <a:r>
                        <a:rPr lang="zh-CN" sz="1600" kern="0" dirty="0">
                          <a:effectLst/>
                          <a:latin typeface="微软雅黑" panose="020B0503020204020204" pitchFamily="34" charset="-122"/>
                          <a:ea typeface="微软雅黑" panose="020B0503020204020204" pitchFamily="34" charset="-122"/>
                        </a:rPr>
                        <a:t>节约性</a:t>
                      </a:r>
                      <a:endParaRPr lang="zh-CN" sz="1600" kern="10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c>
                  <a:txBody>
                    <a:bodyPr/>
                    <a:lstStyle/>
                    <a:p>
                      <a:pPr algn="l">
                        <a:spcAft>
                          <a:spcPts val="0"/>
                        </a:spcAft>
                      </a:pPr>
                      <a:r>
                        <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rPr>
                        <a:t>①预算安排是否符合相关标准和管理要求 ②是否考虑替代方案成本节约情况；对筹资风险认识是否全面；③是否针对预期风险设定应对措施，应对措施是否可行、有效；</a:t>
                      </a:r>
                      <a:r>
                        <a:rPr lang="zh-CN" sz="1600" kern="0" dirty="0">
                          <a:effectLst/>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后续运行成本及资金渠道。</a:t>
                      </a:r>
                      <a:endParaRPr lang="zh-CN" sz="1600" kern="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21920" marR="21920" marT="0" marB="0" anchor="ctr"/>
                </a:tc>
                <a:tc>
                  <a:txBody>
                    <a:bodyPr/>
                    <a:lstStyle/>
                    <a:p>
                      <a:pPr algn="ctr">
                        <a:spcAft>
                          <a:spcPts val="0"/>
                        </a:spcAft>
                      </a:pPr>
                      <a:r>
                        <a:rPr lang="en-US" sz="1600" kern="0" dirty="0">
                          <a:effectLst/>
                          <a:latin typeface="微软雅黑" panose="020B0503020204020204" pitchFamily="34" charset="-122"/>
                          <a:ea typeface="微软雅黑" panose="020B0503020204020204" pitchFamily="34" charset="-122"/>
                        </a:rPr>
                        <a:t>5</a:t>
                      </a:r>
                      <a:endParaRPr lang="en-US" sz="1600" kern="0" dirty="0">
                        <a:effectLst/>
                        <a:latin typeface="微软雅黑" panose="020B0503020204020204" pitchFamily="34" charset="-122"/>
                        <a:ea typeface="微软雅黑" panose="020B0503020204020204" pitchFamily="34" charset="-122"/>
                        <a:cs typeface="Times New Roman" panose="02020603050405020304"/>
                      </a:endParaRPr>
                    </a:p>
                  </a:txBody>
                  <a:tcPr marL="21920" marR="21920" marT="0" marB="0" anchor="ctr"/>
                </a:tc>
              </a:tr>
            </a:tbl>
          </a:graphicData>
        </a:graphic>
      </p:graphicFrame>
      <p:sp>
        <p:nvSpPr>
          <p:cNvPr id="5" name="Rectangle 1"/>
          <p:cNvSpPr>
            <a:spLocks noGrp="1" noChangeArrowheads="1"/>
          </p:cNvSpPr>
          <p:nvPr>
            <p:ph type="title"/>
          </p:nvPr>
        </p:nvSpPr>
        <p:spPr bwMode="auto">
          <a:xfrm>
            <a:off x="1573107" y="467361"/>
            <a:ext cx="4796367" cy="4868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38" tIns="45719" rIns="91438" bIns="45719" numCol="1" anchor="ctr" anchorCtr="0" compatLnSpc="1">
            <a:noAutofit/>
          </a:bodyPr>
          <a:lstStyle/>
          <a:p>
            <a:pPr indent="126997" defTabSz="914377" fontAlgn="base">
              <a:spcAft>
                <a:spcPct val="0"/>
              </a:spcAft>
            </a:pPr>
            <a:r>
              <a:rPr lang="zh-CN" altLang="en-US" sz="2700" dirty="0" smtClean="0">
                <a:latin typeface="微软雅黑" panose="020B0503020204020204" pitchFamily="34" charset="-122"/>
                <a:ea typeface="微软雅黑" panose="020B0503020204020204" pitchFamily="34" charset="-122"/>
                <a:cs typeface="Times New Roman" panose="02020603050405020304" pitchFamily="18" charset="0"/>
              </a:rPr>
              <a:t>续上表</a:t>
            </a:r>
            <a:endParaRPr lang="zh-CN" altLang="en-US" sz="270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p>
            <a:pPr indent="126997" defTabSz="914377" eaLnBrk="0" fontAlgn="base" hangingPunct="0">
              <a:spcAft>
                <a:spcPct val="0"/>
              </a:spcAft>
            </a:pPr>
            <a:endParaRPr lang="zh-CN" altLang="en-US" sz="2700" b="0"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314" y="1345222"/>
            <a:ext cx="11284299" cy="3970318"/>
          </a:xfrm>
          <a:prstGeom prst="rect">
            <a:avLst/>
          </a:prstGeom>
        </p:spPr>
        <p:txBody>
          <a:bodyPr wrap="squar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产出</a:t>
            </a:r>
            <a:r>
              <a:rPr lang="zh-CN" altLang="en-US" sz="2000" b="1" dirty="0">
                <a:latin typeface="微软雅黑" panose="020B0503020204020204" pitchFamily="34" charset="-122"/>
                <a:ea typeface="微软雅黑" panose="020B0503020204020204" pitchFamily="34" charset="-122"/>
              </a:rPr>
              <a:t>指标：相关预算资金在一定期限内预期提供的公共产品和服务情况</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endParaRPr lang="en-US" altLang="zh-CN" sz="800" b="1" dirty="0" smtClean="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smtClean="0">
                <a:solidFill>
                  <a:srgbClr val="FF0000"/>
                </a:solidFill>
                <a:latin typeface="微软雅黑" panose="020B0503020204020204" pitchFamily="34" charset="-122"/>
                <a:ea typeface="微软雅黑" panose="020B0503020204020204" pitchFamily="34" charset="-122"/>
              </a:rPr>
              <a:t>产出</a:t>
            </a:r>
            <a:r>
              <a:rPr lang="zh-CN" altLang="en-US" sz="2000" b="1" dirty="0">
                <a:solidFill>
                  <a:srgbClr val="FF0000"/>
                </a:solidFill>
                <a:latin typeface="微软雅黑" panose="020B0503020204020204" pitchFamily="34" charset="-122"/>
                <a:ea typeface="微软雅黑" panose="020B0503020204020204" pitchFamily="34" charset="-122"/>
              </a:rPr>
              <a:t>数量</a:t>
            </a:r>
            <a:r>
              <a:rPr lang="zh-CN" altLang="en-US" sz="2000" dirty="0">
                <a:latin typeface="微软雅黑" panose="020B0503020204020204" pitchFamily="34" charset="-122"/>
                <a:ea typeface="微软雅黑" panose="020B0503020204020204" pitchFamily="34" charset="-122"/>
              </a:rPr>
              <a:t>：计划</a:t>
            </a:r>
            <a:r>
              <a:rPr lang="zh-CN" altLang="en-US" sz="2000" dirty="0" smtClean="0">
                <a:latin typeface="微软雅黑" panose="020B0503020204020204" pitchFamily="34" charset="-122"/>
                <a:ea typeface="微软雅黑" panose="020B0503020204020204" pitchFamily="34" charset="-122"/>
              </a:rPr>
              <a:t>完成的任务、产品或提供的服务的数量，通常用绝对数表示，比如举办培训的班次，培训学生的人次、支持课题的数量、新增设备的数量等。（要求精准，与预算挂钩。不能过高或过低）</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a:solidFill>
                  <a:srgbClr val="FF0000"/>
                </a:solidFill>
                <a:latin typeface="微软雅黑" panose="020B0503020204020204" pitchFamily="34" charset="-122"/>
                <a:ea typeface="微软雅黑" panose="020B0503020204020204" pitchFamily="34" charset="-122"/>
              </a:rPr>
              <a:t>产出质量</a:t>
            </a:r>
            <a:r>
              <a:rPr lang="zh-CN" altLang="en-US" sz="2000" dirty="0">
                <a:latin typeface="微软雅黑" panose="020B0503020204020204" pitchFamily="34" charset="-122"/>
                <a:ea typeface="微软雅黑" panose="020B0503020204020204" pitchFamily="34" charset="-122"/>
              </a:rPr>
              <a:t>：产出应该达到</a:t>
            </a:r>
            <a:r>
              <a:rPr lang="zh-CN" altLang="en-US" sz="2000" dirty="0" smtClean="0">
                <a:latin typeface="微软雅黑" panose="020B0503020204020204" pitchFamily="34" charset="-122"/>
                <a:ea typeface="微软雅黑" panose="020B0503020204020204" pitchFamily="34" charset="-122"/>
              </a:rPr>
              <a:t>的行业标准、水平、品质，比如合格率、验收通过率、优秀率、覆盖率、公平性、及时性等。</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a:solidFill>
                  <a:srgbClr val="FF0000"/>
                </a:solidFill>
                <a:latin typeface="微软雅黑" panose="020B0503020204020204" pitchFamily="34" charset="-122"/>
                <a:ea typeface="微软雅黑" panose="020B0503020204020204" pitchFamily="34" charset="-122"/>
              </a:rPr>
              <a:t>产出时效</a:t>
            </a:r>
            <a:r>
              <a:rPr lang="zh-CN" altLang="en-US" sz="2000" dirty="0">
                <a:latin typeface="微软雅黑" panose="020B0503020204020204" pitchFamily="34" charset="-122"/>
                <a:ea typeface="微软雅黑" panose="020B0503020204020204" pitchFamily="34" charset="-122"/>
              </a:rPr>
              <a:t>：按照既定计划</a:t>
            </a:r>
            <a:r>
              <a:rPr lang="zh-CN" altLang="en-US" sz="2000" dirty="0" smtClean="0">
                <a:latin typeface="微软雅黑" panose="020B0503020204020204" pitchFamily="34" charset="-122"/>
                <a:ea typeface="微软雅黑" panose="020B0503020204020204" pitchFamily="34" charset="-122"/>
              </a:rPr>
              <a:t>完成的及时性和效率。包括任务完成进度和资金支出进度、时间节点等。</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a:solidFill>
                  <a:srgbClr val="FF0000"/>
                </a:solidFill>
                <a:latin typeface="微软雅黑" panose="020B0503020204020204" pitchFamily="34" charset="-122"/>
                <a:ea typeface="微软雅黑" panose="020B0503020204020204" pitchFamily="34" charset="-122"/>
              </a:rPr>
              <a:t>产出成本</a:t>
            </a:r>
            <a:r>
              <a:rPr lang="zh-CN" altLang="en-US" sz="2000" dirty="0">
                <a:latin typeface="微软雅黑" panose="020B0503020204020204" pitchFamily="34" charset="-122"/>
                <a:ea typeface="微软雅黑" panose="020B0503020204020204" pitchFamily="34" charset="-122"/>
              </a:rPr>
              <a:t>：资金投入的</a:t>
            </a:r>
            <a:r>
              <a:rPr lang="zh-CN" altLang="en-US" sz="2000" dirty="0" smtClean="0">
                <a:latin typeface="微软雅黑" panose="020B0503020204020204" pitchFamily="34" charset="-122"/>
                <a:ea typeface="微软雅黑" panose="020B0503020204020204" pitchFamily="34" charset="-122"/>
              </a:rPr>
              <a:t>可控性，包括单位成本、单项任务成本、成本定额、总成本等。</a:t>
            </a:r>
          </a:p>
        </p:txBody>
      </p:sp>
    </p:spTree>
    <p:extLst>
      <p:ext uri="{BB962C8B-B14F-4D97-AF65-F5344CB8AC3E}">
        <p14:creationId xmlns="" xmlns:p14="http://schemas.microsoft.com/office/powerpoint/2010/main" val="26891725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2658" y="1317398"/>
            <a:ext cx="10835641" cy="4923912"/>
          </a:xfrm>
          <a:prstGeom prst="rect">
            <a:avLst/>
          </a:prstGeom>
        </p:spPr>
        <p:txBody>
          <a:bodyPr wrap="square">
            <a:spAutoFit/>
          </a:bodyPr>
          <a:lstStyle/>
          <a:p>
            <a:pPr>
              <a:lnSpc>
                <a:spcPct val="200000"/>
              </a:lnSpc>
            </a:pPr>
            <a:r>
              <a:rPr lang="zh-CN" altLang="en-US" sz="2000" b="1" dirty="0">
                <a:latin typeface="微软雅黑" panose="020B0503020204020204" pitchFamily="34" charset="-122"/>
                <a:ea typeface="微软雅黑" panose="020B0503020204020204" pitchFamily="34" charset="-122"/>
              </a:rPr>
              <a:t>效果指标：产出可能对经济、社会、环境等带来的影响</a:t>
            </a: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主要说明预算支出计划可能给预算执行单位以外的服务对象或群体提供的价值。</a:t>
            </a:r>
            <a:endParaRPr lang="en-US" altLang="zh-CN" sz="1050" b="1" dirty="0" smtClean="0">
              <a:latin typeface="微软雅黑" panose="020B0503020204020204" pitchFamily="34" charset="-122"/>
              <a:ea typeface="微软雅黑" panose="020B0503020204020204" pitchFamily="34" charset="-122"/>
            </a:endParaRPr>
          </a:p>
          <a:p>
            <a:pPr marL="342900" indent="-342900">
              <a:lnSpc>
                <a:spcPct val="200000"/>
              </a:lnSpc>
              <a:buFont typeface="Arial" panose="020B0604020202020204" pitchFamily="34" charset="0"/>
              <a:buChar char="•"/>
            </a:pPr>
            <a:r>
              <a:rPr lang="zh-CN" altLang="en-US" sz="2000" b="1" dirty="0" smtClean="0">
                <a:solidFill>
                  <a:srgbClr val="FF0000"/>
                </a:solidFill>
                <a:latin typeface="微软雅黑" panose="020B0503020204020204" pitchFamily="34" charset="-122"/>
                <a:ea typeface="微软雅黑" panose="020B0503020204020204" pitchFamily="34" charset="-122"/>
              </a:rPr>
              <a:t>经济效益</a:t>
            </a:r>
            <a:r>
              <a:rPr lang="zh-CN" altLang="en-US" sz="2000" dirty="0">
                <a:latin typeface="微软雅黑" panose="020B0503020204020204" pitchFamily="34" charset="-122"/>
                <a:ea typeface="微软雅黑" panose="020B0503020204020204" pitchFamily="34" charset="-122"/>
              </a:rPr>
              <a:t>：项目实施带来的经济价值，利润、税收、</a:t>
            </a:r>
            <a:r>
              <a:rPr lang="zh-CN" altLang="en-US" sz="2000" dirty="0" smtClean="0">
                <a:latin typeface="微软雅黑" panose="020B0503020204020204" pitchFamily="34" charset="-122"/>
                <a:ea typeface="微软雅黑" panose="020B0503020204020204" pitchFamily="34" charset="-122"/>
              </a:rPr>
              <a:t>产值、市场占有率、</a:t>
            </a:r>
            <a:r>
              <a:rPr lang="en-US" altLang="zh-CN" sz="2000" dirty="0" smtClean="0">
                <a:latin typeface="微软雅黑" panose="020B0503020204020204" pitchFamily="34" charset="-122"/>
                <a:ea typeface="微软雅黑" panose="020B0503020204020204" pitchFamily="34" charset="-122"/>
              </a:rPr>
              <a:t>GDP</a:t>
            </a:r>
            <a:r>
              <a:rPr lang="zh-CN" altLang="en-US" sz="2000" dirty="0" smtClean="0">
                <a:latin typeface="微软雅黑" panose="020B0503020204020204" pitchFamily="34" charset="-122"/>
                <a:ea typeface="微软雅黑" panose="020B0503020204020204" pitchFamily="34" charset="-122"/>
              </a:rPr>
              <a:t>、收入等方面的改善。</a:t>
            </a:r>
            <a:endParaRPr lang="zh-CN" altLang="en-US" sz="2000" dirty="0">
              <a:latin typeface="微软雅黑" panose="020B0503020204020204" pitchFamily="34" charset="-122"/>
              <a:ea typeface="微软雅黑" panose="020B0503020204020204" pitchFamily="34" charset="-122"/>
            </a:endParaRPr>
          </a:p>
          <a:p>
            <a:pPr marL="342900" indent="-342900">
              <a:lnSpc>
                <a:spcPct val="200000"/>
              </a:lnSpc>
              <a:buFont typeface="Arial" panose="020B0604020202020204" pitchFamily="34" charset="0"/>
              <a:buChar char="•"/>
            </a:pPr>
            <a:r>
              <a:rPr lang="zh-CN" altLang="en-US" sz="2000" b="1" dirty="0" smtClean="0">
                <a:solidFill>
                  <a:srgbClr val="FF0000"/>
                </a:solidFill>
                <a:latin typeface="微软雅黑" panose="020B0503020204020204" pitchFamily="34" charset="-122"/>
                <a:ea typeface="微软雅黑" panose="020B0503020204020204" pitchFamily="34" charset="-122"/>
              </a:rPr>
              <a:t>社会效益</a:t>
            </a:r>
            <a:r>
              <a:rPr lang="zh-CN" altLang="en-US" sz="2000" dirty="0" smtClean="0">
                <a:latin typeface="微软雅黑" panose="020B0503020204020204" pitchFamily="34" charset="-122"/>
                <a:ea typeface="微软雅黑" panose="020B0503020204020204" pitchFamily="34" charset="-122"/>
              </a:rPr>
              <a:t>：项目可能形成的有形资源、无形服务、知识产权等，或为服务对象或社会群体带来的直接或间接的社会价值、思想价值、文化价值等，包括社会</a:t>
            </a:r>
            <a:r>
              <a:rPr lang="zh-CN" altLang="en-US" sz="2000" dirty="0">
                <a:latin typeface="微软雅黑" panose="020B0503020204020204" pitchFamily="34" charset="-122"/>
                <a:ea typeface="微软雅黑" panose="020B0503020204020204" pitchFamily="34" charset="-122"/>
              </a:rPr>
              <a:t>稳定、社会文明、社会</a:t>
            </a:r>
            <a:r>
              <a:rPr lang="zh-CN" altLang="en-US" sz="2000" dirty="0" smtClean="0">
                <a:latin typeface="微软雅黑" panose="020B0503020204020204" pitchFamily="34" charset="-122"/>
                <a:ea typeface="微软雅黑" panose="020B0503020204020204" pitchFamily="34" charset="-122"/>
              </a:rPr>
              <a:t>公正等。比如</a:t>
            </a:r>
            <a:r>
              <a:rPr lang="zh-CN" altLang="zh-CN" sz="2000" dirty="0" smtClean="0">
                <a:latin typeface="微软雅黑" panose="020B0503020204020204" pitchFamily="34" charset="-122"/>
                <a:ea typeface="微软雅黑" panose="020B0503020204020204" pitchFamily="34" charset="-122"/>
              </a:rPr>
              <a:t>带动就业</a:t>
            </a:r>
            <a:r>
              <a:rPr lang="zh-CN" altLang="en-US" sz="2000" dirty="0" smtClean="0">
                <a:latin typeface="微软雅黑" panose="020B0503020204020204" pitchFamily="34" charset="-122"/>
                <a:ea typeface="微软雅黑" panose="020B0503020204020204" pitchFamily="34" charset="-122"/>
              </a:rPr>
              <a:t>人口、</a:t>
            </a:r>
            <a:r>
              <a:rPr lang="zh-CN" altLang="zh-CN" sz="2000" dirty="0">
                <a:latin typeface="微软雅黑" panose="020B0503020204020204" pitchFamily="34" charset="-122"/>
                <a:ea typeface="微软雅黑" panose="020B0503020204020204" pitchFamily="34" charset="-122"/>
              </a:rPr>
              <a:t>投诉降低率</a:t>
            </a: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群体性事件降低率</a:t>
            </a:r>
            <a:r>
              <a:rPr lang="zh-CN" altLang="en-US" sz="2000" dirty="0" smtClean="0">
                <a:latin typeface="微软雅黑" panose="020B0503020204020204" pitchFamily="34" charset="-122"/>
                <a:ea typeface="微软雅黑" panose="020B0503020204020204" pitchFamily="34" charset="-122"/>
              </a:rPr>
              <a:t>、安全事故下降率、</a:t>
            </a:r>
            <a:r>
              <a:rPr lang="zh-CN" altLang="zh-CN" sz="2000" dirty="0" smtClean="0">
                <a:latin typeface="微软雅黑" panose="020B0503020204020204" pitchFamily="34" charset="-122"/>
                <a:ea typeface="微软雅黑" panose="020B0503020204020204" pitchFamily="34" charset="-122"/>
              </a:rPr>
              <a:t>获奖</a:t>
            </a:r>
            <a:r>
              <a:rPr lang="zh-CN" altLang="en-US" sz="2000" dirty="0" smtClean="0">
                <a:latin typeface="微软雅黑" panose="020B0503020204020204" pitchFamily="34" charset="-122"/>
                <a:ea typeface="微软雅黑" panose="020B0503020204020204" pitchFamily="34" charset="-122"/>
              </a:rPr>
              <a:t>或先进典型示范</a:t>
            </a:r>
            <a:r>
              <a:rPr lang="zh-CN" altLang="zh-CN" sz="2000" dirty="0" smtClean="0">
                <a:latin typeface="微软雅黑" panose="020B0503020204020204" pitchFamily="34" charset="-122"/>
                <a:ea typeface="微软雅黑" panose="020B0503020204020204" pitchFamily="34" charset="-122"/>
              </a:rPr>
              <a:t>情况</a:t>
            </a:r>
            <a:r>
              <a:rPr lang="zh-CN" altLang="en-US" sz="2000" dirty="0" smtClean="0">
                <a:latin typeface="微软雅黑" panose="020B0503020204020204" pitchFamily="34" charset="-122"/>
                <a:ea typeface="微软雅黑" panose="020B0503020204020204" pitchFamily="34" charset="-122"/>
              </a:rPr>
              <a:t>等。</a:t>
            </a:r>
            <a:endParaRPr lang="en-US" altLang="zh-CN" sz="20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1629944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490" y="1721843"/>
            <a:ext cx="10678885" cy="3785652"/>
          </a:xfrm>
          <a:prstGeom prst="rect">
            <a:avLst/>
          </a:prstGeom>
        </p:spPr>
        <p:txBody>
          <a:bodyPr wrap="square">
            <a:spAutoFit/>
          </a:bodyPr>
          <a:lstStyle/>
          <a:p>
            <a:pPr>
              <a:lnSpc>
                <a:spcPct val="150000"/>
              </a:lnSpc>
            </a:pPr>
            <a:endParaRPr lang="en-US" altLang="zh-CN" sz="1200" b="1" dirty="0" smtClean="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smtClean="0">
                <a:solidFill>
                  <a:srgbClr val="FF0000"/>
                </a:solidFill>
                <a:latin typeface="微软雅黑" panose="020B0503020204020204" pitchFamily="34" charset="-122"/>
                <a:ea typeface="微软雅黑" panose="020B0503020204020204" pitchFamily="34" charset="-122"/>
              </a:rPr>
              <a:t>生态效益</a:t>
            </a:r>
            <a:r>
              <a:rPr lang="zh-CN" altLang="en-US" sz="2000" dirty="0" smtClean="0">
                <a:latin typeface="微软雅黑" panose="020B0503020204020204" pitchFamily="34" charset="-122"/>
                <a:ea typeface="微软雅黑" panose="020B0503020204020204" pitchFamily="34" charset="-122"/>
              </a:rPr>
              <a:t>：项目对自然环境带来的影响和效果，包括</a:t>
            </a:r>
            <a:r>
              <a:rPr lang="zh-CN" altLang="zh-CN" sz="2000" dirty="0" smtClean="0">
                <a:latin typeface="微软雅黑" panose="020B0503020204020204" pitchFamily="34" charset="-122"/>
                <a:ea typeface="微软雅黑" panose="020B0503020204020204" pitchFamily="34" charset="-122"/>
              </a:rPr>
              <a:t>减少</a:t>
            </a:r>
            <a:r>
              <a:rPr lang="zh-CN" altLang="zh-CN" sz="2000" dirty="0">
                <a:latin typeface="微软雅黑" panose="020B0503020204020204" pitchFamily="34" charset="-122"/>
                <a:ea typeface="微软雅黑" panose="020B0503020204020204" pitchFamily="34" charset="-122"/>
              </a:rPr>
              <a:t>污染排放</a:t>
            </a: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水质改善</a:t>
            </a: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空气质量改善</a:t>
            </a:r>
            <a:r>
              <a:rPr lang="zh-CN" altLang="en-US" sz="2000" dirty="0">
                <a:latin typeface="微软雅黑" panose="020B0503020204020204" pitchFamily="34" charset="-122"/>
                <a:ea typeface="微软雅黑" panose="020B0503020204020204" pitchFamily="34" charset="-122"/>
              </a:rPr>
              <a:t>、土壤的</a:t>
            </a:r>
            <a:r>
              <a:rPr lang="zh-CN" altLang="en-US" sz="2000" dirty="0" smtClean="0">
                <a:latin typeface="微软雅黑" panose="020B0503020204020204" pitchFamily="34" charset="-122"/>
                <a:ea typeface="微软雅黑" panose="020B0503020204020204" pitchFamily="34" charset="-122"/>
              </a:rPr>
              <a:t>改善等，如空气优良率、水电能源节约率等。</a:t>
            </a:r>
            <a:endParaRPr lang="zh-CN"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b="1" dirty="0" smtClean="0">
                <a:solidFill>
                  <a:srgbClr val="FF0000"/>
                </a:solidFill>
                <a:latin typeface="微软雅黑" panose="020B0503020204020204" pitchFamily="34" charset="-122"/>
                <a:ea typeface="微软雅黑" panose="020B0503020204020204" pitchFamily="34" charset="-122"/>
              </a:rPr>
              <a:t>可</a:t>
            </a:r>
            <a:r>
              <a:rPr lang="zh-CN" altLang="en-US" sz="2000" b="1" dirty="0">
                <a:solidFill>
                  <a:srgbClr val="FF0000"/>
                </a:solidFill>
                <a:latin typeface="微软雅黑" panose="020B0503020204020204" pitchFamily="34" charset="-122"/>
                <a:ea typeface="微软雅黑" panose="020B0503020204020204" pitchFamily="34" charset="-122"/>
              </a:rPr>
              <a:t>持续</a:t>
            </a:r>
            <a:r>
              <a:rPr lang="zh-CN" altLang="en-US" sz="2000" b="1" dirty="0" smtClean="0">
                <a:solidFill>
                  <a:srgbClr val="FF0000"/>
                </a:solidFill>
                <a:latin typeface="微软雅黑" panose="020B0503020204020204" pitchFamily="34" charset="-122"/>
                <a:ea typeface="微软雅黑" panose="020B0503020204020204" pitchFamily="34" charset="-122"/>
              </a:rPr>
              <a:t>影响</a:t>
            </a:r>
            <a:r>
              <a:rPr lang="zh-CN" altLang="en-US" sz="2000" dirty="0" smtClean="0">
                <a:latin typeface="微软雅黑" panose="020B0503020204020204" pitchFamily="34" charset="-122"/>
                <a:ea typeface="微软雅黑" panose="020B0503020204020204" pitchFamily="34" charset="-122"/>
              </a:rPr>
              <a:t>：相关产出带来影响的可持续期限，比如项目持续发挥作用的期限、对本行业未来可持续发展的影响等。</a:t>
            </a:r>
            <a:endParaRPr lang="en-US" altLang="zh-CN" sz="2000" dirty="0" smtClean="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smtClean="0">
                <a:latin typeface="微软雅黑" panose="020B0503020204020204" pitchFamily="34" charset="-122"/>
                <a:ea typeface="微软雅黑" panose="020B0503020204020204" pitchFamily="34" charset="-122"/>
              </a:rPr>
              <a:t>效益指标是可选择的</a:t>
            </a:r>
            <a:endParaRPr lang="en-US" altLang="zh-CN" sz="2800" dirty="0" smtClean="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endParaRPr lang="en-US" altLang="zh-CN" sz="28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1058477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7682" y="954855"/>
            <a:ext cx="10678885" cy="4689874"/>
          </a:xfrm>
          <a:prstGeom prst="rect">
            <a:avLst/>
          </a:prstGeom>
        </p:spPr>
        <p:txBody>
          <a:bodyPr wrap="square">
            <a:spAutoFit/>
          </a:bodyPr>
          <a:lstStyle/>
          <a:p>
            <a:pPr>
              <a:lnSpc>
                <a:spcPct val="150000"/>
              </a:lnSpc>
            </a:pPr>
            <a:endParaRPr lang="en-US" altLang="zh-CN" sz="1200" b="1" dirty="0" smtClean="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400" b="1" dirty="0" smtClean="0">
                <a:latin typeface="微软雅黑" panose="020B0503020204020204" pitchFamily="34" charset="-122"/>
                <a:ea typeface="微软雅黑" panose="020B0503020204020204" pitchFamily="34" charset="-122"/>
              </a:rPr>
              <a:t>满意</a:t>
            </a:r>
            <a:r>
              <a:rPr lang="zh-CN" altLang="en-US" sz="2400" b="1" dirty="0">
                <a:latin typeface="微软雅黑" panose="020B0503020204020204" pitchFamily="34" charset="-122"/>
                <a:ea typeface="微软雅黑" panose="020B0503020204020204" pitchFamily="34" charset="-122"/>
              </a:rPr>
              <a:t>度指标：反映服务对象或项目受益人对相关产出及影响的认可</a:t>
            </a:r>
            <a:r>
              <a:rPr lang="zh-CN" altLang="en-US" sz="2400" b="1" dirty="0" smtClean="0">
                <a:latin typeface="微软雅黑" panose="020B0503020204020204" pitchFamily="34" charset="-122"/>
                <a:ea typeface="微软雅黑" panose="020B0503020204020204" pitchFamily="34" charset="-122"/>
              </a:rPr>
              <a:t>程度</a:t>
            </a:r>
            <a:endParaRPr lang="en-US" altLang="zh-CN" sz="2400" b="1" dirty="0" smtClean="0">
              <a:latin typeface="微软雅黑" panose="020B0503020204020204" pitchFamily="34" charset="-122"/>
              <a:ea typeface="微软雅黑" panose="020B0503020204020204" pitchFamily="34" charset="-122"/>
            </a:endParaRPr>
          </a:p>
          <a:p>
            <a:pPr marL="342900" indent="-342900">
              <a:lnSpc>
                <a:spcPct val="200000"/>
              </a:lnSpc>
              <a:buFont typeface="Arial" panose="020B0604020202020204" pitchFamily="34" charset="0"/>
              <a:buChar char="•"/>
            </a:pPr>
            <a:r>
              <a:rPr lang="zh-CN" altLang="en-US" sz="2400" b="1" dirty="0" smtClean="0">
                <a:solidFill>
                  <a:srgbClr val="FF0000"/>
                </a:solidFill>
                <a:latin typeface="微软雅黑" panose="020B0503020204020204" pitchFamily="34" charset="-122"/>
                <a:ea typeface="微软雅黑" panose="020B0503020204020204" pitchFamily="34" charset="-122"/>
              </a:rPr>
              <a:t>满意度：</a:t>
            </a:r>
            <a:r>
              <a:rPr lang="zh-CN" altLang="en-US" sz="2400" dirty="0" smtClean="0">
                <a:latin typeface="微软雅黑" panose="020B0503020204020204" pitchFamily="34" charset="-122"/>
                <a:ea typeface="微软雅黑" panose="020B0503020204020204" pitchFamily="34" charset="-122"/>
              </a:rPr>
              <a:t>利益</a:t>
            </a:r>
            <a:r>
              <a:rPr lang="zh-CN" altLang="en-US" sz="2400" dirty="0">
                <a:latin typeface="微软雅黑" panose="020B0503020204020204" pitchFamily="34" charset="-122"/>
                <a:ea typeface="微软雅黑" panose="020B0503020204020204" pitchFamily="34" charset="-122"/>
              </a:rPr>
              <a:t>相关者、服务</a:t>
            </a:r>
            <a:r>
              <a:rPr lang="zh-CN" altLang="en-US" sz="2400" dirty="0" smtClean="0">
                <a:latin typeface="微软雅黑" panose="020B0503020204020204" pitchFamily="34" charset="-122"/>
                <a:ea typeface="微软雅黑" panose="020B0503020204020204" pitchFamily="34" charset="-122"/>
              </a:rPr>
              <a:t>对象、管理者、参与者的满意度，或负面的投诉率降低等。</a:t>
            </a:r>
            <a:endParaRPr lang="en-US" altLang="zh-CN" sz="2400" dirty="0" smtClean="0">
              <a:latin typeface="微软雅黑" panose="020B0503020204020204" pitchFamily="34" charset="-122"/>
              <a:ea typeface="微软雅黑" panose="020B0503020204020204" pitchFamily="34" charset="-122"/>
            </a:endParaRPr>
          </a:p>
          <a:p>
            <a:pPr marL="342900" indent="-342900">
              <a:lnSpc>
                <a:spcPct val="200000"/>
              </a:lnSpc>
              <a:buFont typeface="Arial" panose="020B0604020202020204" pitchFamily="34" charset="0"/>
              <a:buChar char="•"/>
            </a:pP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marL="342900" indent="-342900">
              <a:lnSpc>
                <a:spcPct val="200000"/>
              </a:lnSpc>
              <a:buFont typeface="Arial" panose="020B0604020202020204" pitchFamily="34" charset="0"/>
              <a:buChar char="•"/>
            </a:pPr>
            <a:r>
              <a:rPr lang="zh-CN" altLang="en-US" sz="2400" b="1" dirty="0" smtClean="0">
                <a:solidFill>
                  <a:srgbClr val="FF0000"/>
                </a:solidFill>
                <a:latin typeface="微软雅黑" panose="020B0503020204020204" pitchFamily="34" charset="-122"/>
                <a:ea typeface="微软雅黑" panose="020B0503020204020204" pitchFamily="34" charset="-122"/>
              </a:rPr>
              <a:t>必须填报满意度的要求：民生支出相关项目、基建改造类项目；政策性及专项转移支付资金项目</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4829108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200" dirty="0">
                <a:solidFill>
                  <a:srgbClr val="FF0000"/>
                </a:solidFill>
                <a:latin typeface="黑体" pitchFamily="49" charset="-122"/>
                <a:ea typeface="黑体" pitchFamily="49" charset="-122"/>
              </a:rPr>
              <a:t>“立项必要性”需关注要点</a:t>
            </a:r>
          </a:p>
        </p:txBody>
      </p:sp>
      <p:sp>
        <p:nvSpPr>
          <p:cNvPr id="3" name="内容占位符 2"/>
          <p:cNvSpPr>
            <a:spLocks noGrp="1"/>
          </p:cNvSpPr>
          <p:nvPr>
            <p:ph idx="1"/>
          </p:nvPr>
        </p:nvSpPr>
        <p:spPr>
          <a:xfrm>
            <a:off x="838200" y="1554480"/>
            <a:ext cx="10515600" cy="4622483"/>
          </a:xfrm>
        </p:spPr>
        <p:txBody>
          <a:bodyPr>
            <a:normAutofit fontScale="85000" lnSpcReduction="10000"/>
          </a:bodyPr>
          <a:lstStyle/>
          <a:p>
            <a:r>
              <a:rPr lang="zh-CN" altLang="en-US" sz="2000" dirty="0"/>
              <a:t>信息化</a:t>
            </a:r>
            <a:r>
              <a:rPr lang="zh-CN" altLang="en-US" sz="2000" dirty="0" smtClean="0"/>
              <a:t>建设项目：需描述开发的内容、实现的功能，以及项目</a:t>
            </a:r>
            <a:r>
              <a:rPr lang="zh-CN" altLang="en-US" sz="2000" dirty="0"/>
              <a:t>实施后对原有工作效率提升情况及影响情况</a:t>
            </a:r>
            <a:r>
              <a:rPr lang="zh-CN" altLang="zh-CN" sz="2000" dirty="0" smtClean="0"/>
              <a:t>。</a:t>
            </a:r>
            <a:r>
              <a:rPr lang="zh-CN" altLang="en-US" sz="2000" dirty="0" smtClean="0">
                <a:solidFill>
                  <a:srgbClr val="C00000"/>
                </a:solidFill>
              </a:rPr>
              <a:t>立项的前置条件是经信部门审批意见</a:t>
            </a:r>
            <a:endParaRPr lang="en-US" altLang="zh-CN" sz="2000" dirty="0" smtClean="0">
              <a:solidFill>
                <a:srgbClr val="C00000"/>
              </a:solidFill>
            </a:endParaRPr>
          </a:p>
          <a:p>
            <a:r>
              <a:rPr lang="zh-CN" altLang="en-US" sz="2000" dirty="0" smtClean="0"/>
              <a:t>基建改造类项目，需提出装修改造、抗震加固的内容及利旧情况；</a:t>
            </a:r>
            <a:r>
              <a:rPr lang="zh-CN" altLang="en-US" sz="2000" dirty="0" smtClean="0">
                <a:solidFill>
                  <a:srgbClr val="C00000"/>
                </a:solidFill>
              </a:rPr>
              <a:t>前置条件是合法与合规性</a:t>
            </a:r>
            <a:r>
              <a:rPr lang="zh-CN" altLang="en-US" sz="2000" dirty="0" smtClean="0"/>
              <a:t>。</a:t>
            </a:r>
            <a:endParaRPr lang="en-US" altLang="zh-CN" sz="2000" dirty="0" smtClean="0"/>
          </a:p>
          <a:p>
            <a:r>
              <a:rPr lang="zh-CN" altLang="en-US" sz="2000" dirty="0"/>
              <a:t>购买</a:t>
            </a:r>
            <a:r>
              <a:rPr lang="zh-CN" altLang="en-US" sz="2000" dirty="0" smtClean="0"/>
              <a:t>服务类项目，</a:t>
            </a:r>
            <a:r>
              <a:rPr lang="zh-CN" altLang="en-US" sz="2000" dirty="0"/>
              <a:t>需</a:t>
            </a:r>
            <a:r>
              <a:rPr lang="zh-CN" altLang="en-US" sz="2000" dirty="0" smtClean="0"/>
              <a:t>明确运维等购买服务内容、数量指标及购买方式、结算规则、合同要求。</a:t>
            </a:r>
            <a:r>
              <a:rPr lang="zh-CN" altLang="en-US" sz="2000" dirty="0" smtClean="0">
                <a:solidFill>
                  <a:srgbClr val="C00000"/>
                </a:solidFill>
              </a:rPr>
              <a:t>需关注市级财政的负面清单要求</a:t>
            </a:r>
            <a:endParaRPr lang="en-US" altLang="zh-CN" sz="2000" dirty="0" smtClean="0">
              <a:solidFill>
                <a:srgbClr val="C00000"/>
              </a:solidFill>
            </a:endParaRPr>
          </a:p>
          <a:p>
            <a:r>
              <a:rPr lang="zh-CN" altLang="en-US" sz="2000" dirty="0" smtClean="0"/>
              <a:t>民生类项目，多采用专项补助方式，需明确补助对象、标准和方式；关注与国内外，其他同类城市的比较</a:t>
            </a:r>
            <a:endParaRPr lang="en-US" altLang="zh-CN" sz="2000" dirty="0" smtClean="0"/>
          </a:p>
          <a:p>
            <a:r>
              <a:rPr lang="zh-CN" altLang="en-US" sz="2000" dirty="0" smtClean="0"/>
              <a:t>新增重大事项，需要国家文件、市政府的批文或会议研究资料</a:t>
            </a:r>
            <a:endParaRPr lang="en-US" altLang="zh-CN" sz="2000" dirty="0" smtClean="0"/>
          </a:p>
          <a:p>
            <a:r>
              <a:rPr lang="zh-CN" altLang="en-US" sz="2000" dirty="0" smtClean="0"/>
              <a:t>部门内部的决策流程规范性需要关注</a:t>
            </a:r>
            <a:endParaRPr lang="en-US" altLang="zh-CN" sz="2000" dirty="0" smtClean="0"/>
          </a:p>
          <a:p>
            <a:r>
              <a:rPr lang="zh-CN" altLang="en-US" sz="2000" dirty="0" smtClean="0"/>
              <a:t>延续性项目，说清楚以前的执行情况和问题及对总体规划的呼应</a:t>
            </a:r>
            <a:endParaRPr lang="en-US" altLang="zh-CN" sz="2000" dirty="0" smtClean="0"/>
          </a:p>
          <a:p>
            <a:endParaRPr lang="en-US" altLang="zh-CN" dirty="0" smtClean="0"/>
          </a:p>
          <a:p>
            <a:endParaRPr lang="en-US" altLang="zh-CN" dirty="0" smtClean="0"/>
          </a:p>
          <a:p>
            <a:endParaRPr lang="en-US" altLang="zh-CN" dirty="0" smtClean="0"/>
          </a:p>
          <a:p>
            <a:endParaRPr lang="zh-CN" altLang="en-US" dirty="0"/>
          </a:p>
        </p:txBody>
      </p:sp>
    </p:spTree>
    <p:extLst>
      <p:ext uri="{BB962C8B-B14F-4D97-AF65-F5344CB8AC3E}">
        <p14:creationId xmlns="" xmlns:p14="http://schemas.microsoft.com/office/powerpoint/2010/main" val="3024191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200" dirty="0">
                <a:solidFill>
                  <a:srgbClr val="FF0000"/>
                </a:solidFill>
                <a:latin typeface="黑体" pitchFamily="49" charset="-122"/>
                <a:ea typeface="黑体" pitchFamily="49" charset="-122"/>
              </a:rPr>
              <a:t>“立项必要性”通常存在的问题</a:t>
            </a:r>
          </a:p>
        </p:txBody>
      </p:sp>
      <p:sp>
        <p:nvSpPr>
          <p:cNvPr id="3" name="内容占位符 2"/>
          <p:cNvSpPr>
            <a:spLocks noGrp="1"/>
          </p:cNvSpPr>
          <p:nvPr>
            <p:ph idx="1"/>
          </p:nvPr>
        </p:nvSpPr>
        <p:spPr>
          <a:xfrm>
            <a:off x="838200" y="1554480"/>
            <a:ext cx="10515600" cy="4622483"/>
          </a:xfrm>
        </p:spPr>
        <p:txBody>
          <a:bodyPr/>
          <a:lstStyle/>
          <a:p>
            <a:r>
              <a:rPr lang="zh-CN" altLang="en-US" dirty="0" smtClean="0"/>
              <a:t>一些项目不能</a:t>
            </a:r>
            <a:r>
              <a:rPr lang="zh-CN" altLang="en-US" dirty="0"/>
              <a:t>提供与该项目相关的总体发展规划，缺乏指导性意见或相关规范、政策性文件，有的项目仅以领导讲话作为立项依据，未将所申报项目列入年度重点工作，也不能提供有力的内部决策支撑资料，立项依据不明确不充分，项目必要性体现不足，决策过程不规范，立项基础单薄</a:t>
            </a:r>
            <a:r>
              <a:rPr lang="zh-CN" altLang="en-US" dirty="0" smtClean="0"/>
              <a:t>。</a:t>
            </a:r>
            <a:endParaRPr lang="en-US" altLang="zh-CN" dirty="0" smtClean="0"/>
          </a:p>
          <a:p>
            <a:r>
              <a:rPr lang="zh-CN" altLang="en-US" dirty="0"/>
              <a:t>比如：某校，智慧校园</a:t>
            </a:r>
            <a:r>
              <a:rPr lang="zh-CN" altLang="en-US" dirty="0" smtClean="0"/>
              <a:t>建设及其平台工程方面</a:t>
            </a:r>
            <a:r>
              <a:rPr lang="zh-CN" altLang="en-US" dirty="0"/>
              <a:t>没有进行顶层设计和系统规划，</a:t>
            </a:r>
            <a:r>
              <a:rPr lang="en-US" altLang="zh-CN" dirty="0"/>
              <a:t>2020</a:t>
            </a:r>
            <a:r>
              <a:rPr lang="zh-CN" altLang="en-US" dirty="0"/>
              <a:t>年同时申请网络基础设施建设、公共服务信息化建设、专业教学与教研信息化支撑建设三个项目，其中前者是后两个项目的基础，在基础设施建设未完成之前，后两个项目显然不具备立项的必要性</a:t>
            </a:r>
            <a:r>
              <a:rPr lang="zh-CN" altLang="en-US" dirty="0" smtClean="0"/>
              <a:t>。</a:t>
            </a:r>
            <a:endParaRPr lang="en-US" altLang="zh-CN" dirty="0" smtClean="0"/>
          </a:p>
          <a:p>
            <a:r>
              <a:rPr lang="zh-CN" altLang="en-US" dirty="0" smtClean="0"/>
              <a:t>比如，疏解，信息化建设等，需要提供总体规划</a:t>
            </a:r>
            <a:endParaRPr lang="en-US" altLang="zh-CN" dirty="0" smtClean="0"/>
          </a:p>
          <a:p>
            <a:r>
              <a:rPr lang="zh-CN" altLang="en-US" dirty="0" smtClean="0"/>
              <a:t>新增项目需求调研和可行性论证不规范不详实，提供内部专家论证意见缺乏公允和权威性，论证意见过于简单或不完整， 没有给出明确的技术性或经济性论证意见。</a:t>
            </a:r>
            <a:endParaRPr lang="en-US" altLang="zh-CN" dirty="0" smtClean="0"/>
          </a:p>
          <a:p>
            <a:r>
              <a:rPr lang="zh-CN" altLang="en-US" dirty="0" smtClean="0"/>
              <a:t>一些延续性项目缺乏对前期成效的总结、问题的梳理及改进的建议，项目延续的合理性不足。</a:t>
            </a:r>
            <a:endParaRPr lang="en-US" altLang="zh-CN" dirty="0" smtClean="0"/>
          </a:p>
          <a:p>
            <a:endParaRPr lang="zh-CN" altLang="en-US" dirty="0"/>
          </a:p>
        </p:txBody>
      </p:sp>
    </p:spTree>
    <p:extLst>
      <p:ext uri="{BB962C8B-B14F-4D97-AF65-F5344CB8AC3E}">
        <p14:creationId xmlns="" xmlns:p14="http://schemas.microsoft.com/office/powerpoint/2010/main" val="2510906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200" dirty="0" smtClean="0">
                <a:solidFill>
                  <a:srgbClr val="FF0000"/>
                </a:solidFill>
                <a:latin typeface="黑体" pitchFamily="49" charset="-122"/>
                <a:ea typeface="黑体" pitchFamily="49" charset="-122"/>
              </a:rPr>
              <a:t>“实施方案可行性”需关注要点</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888022" y="1081454"/>
            <a:ext cx="10465777" cy="5095509"/>
          </a:xfrm>
        </p:spPr>
        <p:txBody>
          <a:bodyPr>
            <a:normAutofit lnSpcReduction="10000"/>
          </a:bodyPr>
          <a:lstStyle/>
          <a:p>
            <a:r>
              <a:rPr lang="zh-CN" altLang="en-US" sz="1800" dirty="0" smtClean="0"/>
              <a:t>是否有明确实施方案，且不仅有第一方案，也有替代方案</a:t>
            </a:r>
            <a:endParaRPr lang="en-US" altLang="zh-CN" sz="1800" dirty="0" smtClean="0"/>
          </a:p>
          <a:p>
            <a:r>
              <a:rPr lang="zh-CN" altLang="en-US" sz="1800" dirty="0" smtClean="0"/>
              <a:t>建设类是否有设计图纸、概算</a:t>
            </a:r>
            <a:endParaRPr lang="en-US" altLang="zh-CN" sz="1800" dirty="0" smtClean="0"/>
          </a:p>
          <a:p>
            <a:r>
              <a:rPr lang="zh-CN" altLang="en-US" sz="1800" dirty="0" smtClean="0"/>
              <a:t>方案技术路线、实施办法是否科学、先进</a:t>
            </a:r>
            <a:endParaRPr lang="en-US" altLang="zh-CN" sz="1800" dirty="0" smtClean="0"/>
          </a:p>
          <a:p>
            <a:r>
              <a:rPr lang="zh-CN" altLang="en-US" sz="1800" dirty="0" smtClean="0"/>
              <a:t>是否有市场调研、可行性论证，专家是否有签字的意见</a:t>
            </a:r>
            <a:endParaRPr lang="en-US" altLang="zh-CN" sz="1800" dirty="0" smtClean="0"/>
          </a:p>
          <a:p>
            <a:r>
              <a:rPr lang="zh-CN" altLang="en-US" sz="1800" dirty="0" smtClean="0"/>
              <a:t>实施方案不够具体，可操作性不足，项目的服务对象需求不清晰，组织协调机制、实施流程、部门分工、人员保障、基础设施条件、进度安排等过程资料匮乏，实施方案空洞，有效性差。</a:t>
            </a:r>
            <a:endParaRPr lang="en-US" altLang="zh-CN" sz="1800" dirty="0" smtClean="0"/>
          </a:p>
          <a:p>
            <a:r>
              <a:rPr lang="zh-CN" altLang="zh-CN" sz="1800" dirty="0" smtClean="0"/>
              <a:t>项目实施方案与项目名称不相符</a:t>
            </a:r>
            <a:r>
              <a:rPr lang="zh-CN" altLang="en-US" sz="1800" dirty="0" smtClean="0"/>
              <a:t>，金额与绩效目标申报表不符</a:t>
            </a:r>
            <a:endParaRPr lang="en-US" altLang="zh-CN" sz="1800" dirty="0" smtClean="0"/>
          </a:p>
          <a:p>
            <a:r>
              <a:rPr lang="zh-CN" altLang="zh-CN" sz="1800" dirty="0" smtClean="0"/>
              <a:t>缺少专项资金管理办法和业务管理办法，项目管理制度不健全</a:t>
            </a:r>
            <a:r>
              <a:rPr lang="zh-CN" altLang="en-US" sz="1800" dirty="0" smtClean="0"/>
              <a:t>。</a:t>
            </a:r>
            <a:endParaRPr lang="en-US" altLang="zh-CN" sz="1800" dirty="0" smtClean="0"/>
          </a:p>
          <a:p>
            <a:r>
              <a:rPr lang="zh-CN" altLang="zh-CN" sz="1800" dirty="0" smtClean="0"/>
              <a:t>过多依赖第三方提供的技术方案或工程报价，</a:t>
            </a:r>
            <a:r>
              <a:rPr lang="zh-CN" altLang="en-US" sz="1800" dirty="0" smtClean="0"/>
              <a:t>缺少对所采购第三方服务的过程监督管理，二类费取费依据不明确、资金支付方式过于简易，</a:t>
            </a:r>
            <a:r>
              <a:rPr lang="zh-CN" altLang="zh-CN" sz="1800" dirty="0" smtClean="0"/>
              <a:t>风险防控和安全保障措施缺失。</a:t>
            </a:r>
            <a:endParaRPr lang="en-US" altLang="zh-CN" sz="1800" dirty="0" smtClean="0"/>
          </a:p>
          <a:p>
            <a:endParaRPr lang="en-US" altLang="zh-CN" sz="1800" dirty="0" smtClean="0"/>
          </a:p>
          <a:p>
            <a:endParaRPr lang="en-US" altLang="zh-CN" dirty="0" smtClean="0"/>
          </a:p>
          <a:p>
            <a:endParaRPr lang="zh-CN" altLang="en-US" dirty="0"/>
          </a:p>
        </p:txBody>
      </p:sp>
    </p:spTree>
    <p:extLst>
      <p:ext uri="{BB962C8B-B14F-4D97-AF65-F5344CB8AC3E}">
        <p14:creationId xmlns="" xmlns:p14="http://schemas.microsoft.com/office/powerpoint/2010/main" val="30597650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9763" y="984734"/>
            <a:ext cx="10852237" cy="442041"/>
          </a:xfrm>
        </p:spPr>
        <p:txBody>
          <a:bodyPr>
            <a:normAutofit fontScale="90000"/>
          </a:bodyPr>
          <a:lstStyle/>
          <a:p>
            <a:r>
              <a:rPr lang="zh-CN" altLang="en-US" sz="3200" dirty="0" smtClean="0">
                <a:solidFill>
                  <a:srgbClr val="FF0000"/>
                </a:solidFill>
                <a:latin typeface="黑体" pitchFamily="49" charset="-122"/>
                <a:ea typeface="黑体" pitchFamily="49" charset="-122"/>
              </a:rPr>
              <a:t>“投入经济性”需关注要点</a:t>
            </a:r>
            <a:endParaRPr lang="zh-CN" altLang="en-US" sz="3200"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1423850" y="1825625"/>
            <a:ext cx="9929949" cy="4351338"/>
          </a:xfrm>
        </p:spPr>
        <p:txBody>
          <a:bodyPr/>
          <a:lstStyle/>
          <a:p>
            <a:r>
              <a:rPr lang="zh-CN" altLang="en-US" sz="2000" dirty="0" smtClean="0"/>
              <a:t>提供详细预算，且与实施方案、绩效目标申报表一致</a:t>
            </a:r>
            <a:endParaRPr lang="en-US" altLang="zh-CN" sz="2000" dirty="0" smtClean="0"/>
          </a:p>
          <a:p>
            <a:r>
              <a:rPr lang="zh-CN" altLang="en-US" sz="2000" dirty="0" smtClean="0"/>
              <a:t>有三</a:t>
            </a:r>
            <a:r>
              <a:rPr lang="zh-CN" altLang="en-US" sz="2000" dirty="0"/>
              <a:t>方</a:t>
            </a:r>
            <a:r>
              <a:rPr lang="zh-CN" altLang="en-US" sz="2000" dirty="0" smtClean="0"/>
              <a:t>报价，且询价合理</a:t>
            </a:r>
            <a:endParaRPr lang="en-US" altLang="zh-CN" sz="2000" dirty="0" smtClean="0"/>
          </a:p>
          <a:p>
            <a:r>
              <a:rPr lang="zh-CN" altLang="en-US" sz="2000" dirty="0"/>
              <a:t>重大</a:t>
            </a:r>
            <a:r>
              <a:rPr lang="zh-CN" altLang="en-US" sz="2000" dirty="0" smtClean="0"/>
              <a:t>项目或政策有经费管理办法</a:t>
            </a:r>
            <a:endParaRPr lang="en-US" altLang="zh-CN" sz="2000" dirty="0" smtClean="0"/>
          </a:p>
          <a:p>
            <a:r>
              <a:rPr lang="zh-CN" altLang="en-US" sz="2000" dirty="0" smtClean="0"/>
              <a:t>部门提供财务管理的相关制度</a:t>
            </a:r>
            <a:endParaRPr lang="en-US" altLang="zh-CN" sz="2000" dirty="0" smtClean="0"/>
          </a:p>
          <a:p>
            <a:r>
              <a:rPr lang="zh-CN" altLang="en-US" sz="2000" dirty="0" smtClean="0"/>
              <a:t>定额或支出标准是否科学</a:t>
            </a:r>
            <a:endParaRPr lang="en-US" altLang="zh-CN" sz="2000" dirty="0" smtClean="0"/>
          </a:p>
          <a:p>
            <a:r>
              <a:rPr lang="zh-CN" altLang="en-US" sz="2000" dirty="0"/>
              <a:t>年度</a:t>
            </a:r>
            <a:r>
              <a:rPr lang="zh-CN" altLang="en-US" sz="2000" dirty="0" smtClean="0"/>
              <a:t>资金和总体资金是否明确</a:t>
            </a:r>
            <a:endParaRPr lang="en-US" altLang="zh-CN" sz="2000" dirty="0" smtClean="0"/>
          </a:p>
          <a:p>
            <a:r>
              <a:rPr lang="zh-CN" altLang="en-US" sz="2000" dirty="0" smtClean="0"/>
              <a:t>后期运维成本是否考虑</a:t>
            </a:r>
            <a:endParaRPr lang="en-US" altLang="zh-CN" sz="2000" dirty="0" smtClean="0"/>
          </a:p>
          <a:p>
            <a:endParaRPr lang="en-US" altLang="zh-CN" dirty="0" smtClean="0"/>
          </a:p>
          <a:p>
            <a:endParaRPr lang="en-US" altLang="zh-CN" dirty="0" smtClean="0"/>
          </a:p>
          <a:p>
            <a:endParaRPr lang="en-US" altLang="zh-CN" dirty="0" smtClean="0"/>
          </a:p>
          <a:p>
            <a:endParaRPr lang="en-US" altLang="zh-CN" dirty="0" smtClean="0"/>
          </a:p>
        </p:txBody>
      </p:sp>
    </p:spTree>
    <p:extLst>
      <p:ext uri="{BB962C8B-B14F-4D97-AF65-F5344CB8AC3E}">
        <p14:creationId xmlns="" xmlns:p14="http://schemas.microsoft.com/office/powerpoint/2010/main" val="3944458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200" dirty="0" smtClean="0">
                <a:solidFill>
                  <a:srgbClr val="FF0000"/>
                </a:solidFill>
                <a:latin typeface="黑体" pitchFamily="49" charset="-122"/>
                <a:ea typeface="黑体" pitchFamily="49" charset="-122"/>
              </a:rPr>
              <a:t>“投入经济性”</a:t>
            </a:r>
            <a:r>
              <a:rPr lang="zh-CN" altLang="en-US" sz="3200" dirty="0">
                <a:solidFill>
                  <a:srgbClr val="FF0000"/>
                </a:solidFill>
                <a:latin typeface="黑体" pitchFamily="49" charset="-122"/>
                <a:ea typeface="黑体" pitchFamily="49" charset="-122"/>
              </a:rPr>
              <a:t>通常存在的问题</a:t>
            </a:r>
          </a:p>
        </p:txBody>
      </p:sp>
      <p:sp>
        <p:nvSpPr>
          <p:cNvPr id="3" name="内容占位符 2"/>
          <p:cNvSpPr>
            <a:spLocks noGrp="1"/>
          </p:cNvSpPr>
          <p:nvPr>
            <p:ph idx="1"/>
          </p:nvPr>
        </p:nvSpPr>
        <p:spPr>
          <a:xfrm>
            <a:off x="625642" y="1118937"/>
            <a:ext cx="10728158" cy="5281863"/>
          </a:xfrm>
        </p:spPr>
        <p:txBody>
          <a:bodyPr>
            <a:normAutofit fontScale="77500" lnSpcReduction="20000"/>
          </a:bodyPr>
          <a:lstStyle/>
          <a:p>
            <a:r>
              <a:rPr lang="zh-CN" altLang="en-US" sz="2100" dirty="0"/>
              <a:t>部分项目申报单位绩效预算管理意识淡薄，更多沿袭传统分配预算的惯性思维，从多占盘子角度编制年度</a:t>
            </a:r>
            <a:r>
              <a:rPr lang="zh-CN" altLang="en-US" sz="2100" dirty="0" smtClean="0"/>
              <a:t>预算，预算</a:t>
            </a:r>
            <a:r>
              <a:rPr lang="zh-CN" altLang="en-US" sz="2100" dirty="0"/>
              <a:t>金额虚高，预算编制不实、不细问题</a:t>
            </a:r>
            <a:r>
              <a:rPr lang="zh-CN" altLang="en-US" sz="2100" dirty="0" smtClean="0"/>
              <a:t>突出。</a:t>
            </a:r>
            <a:endParaRPr lang="en-US" altLang="zh-CN" sz="2100" dirty="0" smtClean="0"/>
          </a:p>
          <a:p>
            <a:r>
              <a:rPr lang="zh-CN" altLang="en-US" sz="2100" dirty="0" smtClean="0"/>
              <a:t>缺乏测算依据，不能</a:t>
            </a:r>
            <a:r>
              <a:rPr lang="zh-CN" altLang="en-US" sz="2100" dirty="0"/>
              <a:t>提供预算支出明细。依据主要是人材机投入情况、同类型项目历史</a:t>
            </a:r>
            <a:r>
              <a:rPr lang="zh-CN" altLang="en-US" sz="2100" dirty="0" smtClean="0"/>
              <a:t>数据等。</a:t>
            </a:r>
            <a:endParaRPr lang="en-US" altLang="zh-CN" sz="2100" dirty="0" smtClean="0"/>
          </a:p>
          <a:p>
            <a:r>
              <a:rPr lang="zh-CN" altLang="en-US" sz="2100" dirty="0" smtClean="0"/>
              <a:t>有</a:t>
            </a:r>
            <a:r>
              <a:rPr lang="zh-CN" altLang="en-US" sz="2100" dirty="0"/>
              <a:t>的预算明细与实施方案不匹配</a:t>
            </a:r>
            <a:r>
              <a:rPr lang="zh-CN" altLang="en-US" sz="2100" dirty="0" smtClean="0"/>
              <a:t>。</a:t>
            </a:r>
            <a:endParaRPr lang="en-US" altLang="zh-CN" sz="2100" dirty="0" smtClean="0"/>
          </a:p>
          <a:p>
            <a:r>
              <a:rPr lang="zh-CN" altLang="en-US" sz="2100" dirty="0"/>
              <a:t>部分项目实施方案不成熟</a:t>
            </a:r>
            <a:r>
              <a:rPr lang="zh-CN" altLang="en-US" sz="2100" dirty="0" smtClean="0"/>
              <a:t>，预算</a:t>
            </a:r>
            <a:r>
              <a:rPr lang="zh-CN" altLang="en-US" sz="2100" dirty="0"/>
              <a:t>编制依据不充分不合理</a:t>
            </a:r>
            <a:r>
              <a:rPr lang="zh-CN" altLang="en-US" sz="2100" dirty="0" smtClean="0"/>
              <a:t>。</a:t>
            </a:r>
            <a:endParaRPr lang="en-US" altLang="zh-CN" sz="2100" dirty="0" smtClean="0"/>
          </a:p>
          <a:p>
            <a:r>
              <a:rPr lang="zh-CN" altLang="en-US" sz="2100" dirty="0" smtClean="0"/>
              <a:t>如一些科研</a:t>
            </a:r>
            <a:r>
              <a:rPr lang="en-US" altLang="zh-CN" sz="2100" dirty="0" smtClean="0"/>
              <a:t>\</a:t>
            </a:r>
            <a:r>
              <a:rPr lang="zh-CN" altLang="en-US" sz="2100" dirty="0" smtClean="0"/>
              <a:t>奖励</a:t>
            </a:r>
            <a:r>
              <a:rPr lang="en-US" altLang="zh-CN" sz="2100" dirty="0" smtClean="0"/>
              <a:t>\</a:t>
            </a:r>
            <a:r>
              <a:rPr lang="zh-CN" altLang="en-US" sz="2100" dirty="0" smtClean="0"/>
              <a:t>资助</a:t>
            </a:r>
            <a:r>
              <a:rPr lang="en-US" altLang="zh-CN" sz="2100" dirty="0" smtClean="0"/>
              <a:t>\</a:t>
            </a:r>
            <a:r>
              <a:rPr lang="zh-CN" altLang="en-US" sz="2100" dirty="0" smtClean="0"/>
              <a:t>补贴</a:t>
            </a:r>
            <a:r>
              <a:rPr lang="en-US" altLang="zh-CN" sz="2100" dirty="0" smtClean="0"/>
              <a:t>\</a:t>
            </a:r>
            <a:r>
              <a:rPr lang="zh-CN" altLang="en-US" sz="2100" dirty="0" smtClean="0"/>
              <a:t>购买服务费，标准</a:t>
            </a:r>
            <a:r>
              <a:rPr lang="zh-CN" altLang="en-US" sz="2100" dirty="0"/>
              <a:t>比较</a:t>
            </a:r>
            <a:r>
              <a:rPr lang="zh-CN" altLang="en-US" sz="2100" dirty="0" smtClean="0"/>
              <a:t>随意；</a:t>
            </a:r>
            <a:endParaRPr lang="en-US" altLang="zh-CN" sz="2100" dirty="0" smtClean="0"/>
          </a:p>
          <a:p>
            <a:r>
              <a:rPr lang="zh-CN" altLang="en-US" sz="2100" dirty="0" smtClean="0"/>
              <a:t>没有明确的成本控制措施，</a:t>
            </a:r>
            <a:endParaRPr lang="en-US" altLang="zh-CN" sz="2100" dirty="0" smtClean="0"/>
          </a:p>
          <a:p>
            <a:r>
              <a:rPr lang="zh-CN" altLang="en-US" sz="2100" dirty="0" smtClean="0"/>
              <a:t>没有对第三方的成本估算和监管措施，没有专项资金管理办法，资金支出方向凌乱</a:t>
            </a:r>
            <a:endParaRPr lang="en-US" altLang="zh-CN" sz="2100" dirty="0" smtClean="0"/>
          </a:p>
          <a:p>
            <a:r>
              <a:rPr lang="zh-CN" altLang="en-US" sz="2100" dirty="0" smtClean="0"/>
              <a:t>项目采用的技术手段落后，没有利用信息技术等新方法有效控制成本。比如，调查采用人工方式，发放调查问卷，比如宣传采取发放购物袋、设立宣传点的方式。科学性较差，造成预算高。</a:t>
            </a:r>
            <a:endParaRPr lang="en-US" altLang="zh-CN" sz="2100" dirty="0" smtClean="0"/>
          </a:p>
          <a:p>
            <a:r>
              <a:rPr lang="zh-CN" altLang="en-US" sz="2100" dirty="0" smtClean="0"/>
              <a:t>申报标准过高，配置标准高、数量标准高，超过行业标准或超出了正常工作需要的范畴，</a:t>
            </a:r>
            <a:endParaRPr lang="en-US" altLang="zh-CN" sz="2100" dirty="0" smtClean="0"/>
          </a:p>
          <a:p>
            <a:r>
              <a:rPr lang="zh-CN" altLang="en-US" sz="2100" dirty="0" smtClean="0"/>
              <a:t>未对方案全周期成本进行分析。如后期运维等。</a:t>
            </a:r>
          </a:p>
          <a:p>
            <a:endParaRPr lang="en-US" altLang="zh-CN" dirty="0" smtClean="0"/>
          </a:p>
        </p:txBody>
      </p:sp>
    </p:spTree>
    <p:extLst>
      <p:ext uri="{BB962C8B-B14F-4D97-AF65-F5344CB8AC3E}">
        <p14:creationId xmlns="" xmlns:p14="http://schemas.microsoft.com/office/powerpoint/2010/main" val="1717217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77143" y="1259175"/>
            <a:ext cx="7837714" cy="4339650"/>
          </a:xfrm>
          <a:prstGeom prst="rect">
            <a:avLst/>
          </a:prstGeom>
          <a:noFill/>
          <a:ln>
            <a:noFill/>
          </a:ln>
        </p:spPr>
        <p:txBody>
          <a:bodyPr wrap="square" rtlCol="0">
            <a:spAutoFit/>
          </a:bodyPr>
          <a:lstStyle/>
          <a:p>
            <a:pPr algn="ctr"/>
            <a:r>
              <a:rPr lang="en-US" altLang="zh-CN" sz="13800" b="1" dirty="0">
                <a:solidFill>
                  <a:schemeClr val="tx1">
                    <a:lumMod val="50000"/>
                    <a:lumOff val="50000"/>
                    <a:alpha val="23000"/>
                  </a:schemeClr>
                </a:solidFill>
                <a:latin typeface="微软雅黑" panose="020B0503020204020204" pitchFamily="34" charset="-122"/>
                <a:ea typeface="微软雅黑" panose="020B0503020204020204" pitchFamily="34" charset="-122"/>
              </a:rPr>
              <a:t>PART</a:t>
            </a:r>
          </a:p>
          <a:p>
            <a:pPr algn="ctr"/>
            <a:r>
              <a:rPr lang="en-US" altLang="zh-CN" sz="13800" b="1" dirty="0">
                <a:solidFill>
                  <a:schemeClr val="tx1">
                    <a:lumMod val="50000"/>
                    <a:lumOff val="50000"/>
                    <a:alpha val="23000"/>
                  </a:schemeClr>
                </a:solidFill>
                <a:latin typeface="微软雅黑" panose="020B0503020204020204" pitchFamily="34" charset="-122"/>
                <a:ea typeface="微软雅黑" panose="020B0503020204020204" pitchFamily="34" charset="-122"/>
              </a:rPr>
              <a:t>ONE</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87549" y="2220549"/>
            <a:ext cx="2416902" cy="2416902"/>
            <a:chOff x="4887549" y="1124584"/>
            <a:chExt cx="2416902" cy="2416902"/>
          </a:xfrm>
        </p:grpSpPr>
        <p:sp>
          <p:nvSpPr>
            <p:cNvPr id="47" name="文本框 46"/>
            <p:cNvSpPr txBox="1"/>
            <p:nvPr/>
          </p:nvSpPr>
          <p:spPr>
            <a:xfrm>
              <a:off x="4887549" y="1178873"/>
              <a:ext cx="2416902" cy="2308324"/>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ea typeface="微软雅黑" panose="020B0503020204020204" pitchFamily="34" charset="-122"/>
                </a:rPr>
                <a:t>评估要求</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16"/>
          <p:cNvSpPr txBox="1"/>
          <p:nvPr/>
        </p:nvSpPr>
        <p:spPr>
          <a:xfrm>
            <a:off x="3440124" y="1134368"/>
            <a:ext cx="828000" cy="707886"/>
          </a:xfrm>
          <a:prstGeom prst="rect">
            <a:avLst/>
          </a:prstGeom>
          <a:noFill/>
          <a:ln>
            <a:noFill/>
          </a:ln>
        </p:spPr>
        <p:txBody>
          <a:bodyPr wrap="square" rtlCol="0">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01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200" dirty="0" smtClean="0">
                <a:solidFill>
                  <a:srgbClr val="FF0000"/>
                </a:solidFill>
                <a:latin typeface="黑体" pitchFamily="49" charset="-122"/>
                <a:ea typeface="黑体" pitchFamily="49" charset="-122"/>
              </a:rPr>
              <a:t>“目标合理性”</a:t>
            </a:r>
            <a:r>
              <a:rPr lang="zh-CN" altLang="en-US" sz="3200" dirty="0">
                <a:solidFill>
                  <a:srgbClr val="FF0000"/>
                </a:solidFill>
                <a:latin typeface="黑体" pitchFamily="49" charset="-122"/>
                <a:ea typeface="黑体" pitchFamily="49" charset="-122"/>
              </a:rPr>
              <a:t>通常存在的问题</a:t>
            </a:r>
          </a:p>
        </p:txBody>
      </p:sp>
      <p:sp>
        <p:nvSpPr>
          <p:cNvPr id="3" name="内容占位符 2"/>
          <p:cNvSpPr>
            <a:spLocks noGrp="1"/>
          </p:cNvSpPr>
          <p:nvPr>
            <p:ph idx="1"/>
          </p:nvPr>
        </p:nvSpPr>
        <p:spPr>
          <a:xfrm>
            <a:off x="747345" y="1058780"/>
            <a:ext cx="10858500" cy="5606716"/>
          </a:xfrm>
        </p:spPr>
        <p:txBody>
          <a:bodyPr>
            <a:normAutofit fontScale="92500" lnSpcReduction="10000"/>
          </a:bodyPr>
          <a:lstStyle/>
          <a:p>
            <a:r>
              <a:rPr lang="zh-CN" altLang="en-US" sz="1700" dirty="0"/>
              <a:t>总体绩效目标不够严谨</a:t>
            </a:r>
            <a:r>
              <a:rPr lang="zh-CN" altLang="en-US" sz="1700" dirty="0" smtClean="0"/>
              <a:t>明确，表述不完整</a:t>
            </a:r>
            <a:endParaRPr lang="en-US" altLang="zh-CN" sz="1700" dirty="0" smtClean="0"/>
          </a:p>
          <a:p>
            <a:r>
              <a:rPr lang="zh-CN" altLang="en-US" sz="1700" dirty="0" smtClean="0"/>
              <a:t>阶段性</a:t>
            </a:r>
            <a:r>
              <a:rPr lang="zh-CN" altLang="en-US" sz="1700" dirty="0"/>
              <a:t>目标及项目受益群体定位不</a:t>
            </a:r>
            <a:r>
              <a:rPr lang="zh-CN" altLang="en-US" sz="1700" dirty="0" smtClean="0"/>
              <a:t>清晰。比如，有的跨年度项目，未区分总体目标及年度目标。</a:t>
            </a:r>
            <a:endParaRPr lang="en-US" altLang="zh-CN" sz="1700" dirty="0" smtClean="0"/>
          </a:p>
          <a:p>
            <a:r>
              <a:rPr lang="zh-CN" altLang="en-US" sz="1700" dirty="0" smtClean="0"/>
              <a:t>目标</a:t>
            </a:r>
            <a:r>
              <a:rPr lang="zh-CN" altLang="en-US" sz="1700" dirty="0"/>
              <a:t>设定缺乏前瞻性、挑战性和引导</a:t>
            </a:r>
            <a:r>
              <a:rPr lang="zh-CN" altLang="en-US" sz="1700" dirty="0" smtClean="0"/>
              <a:t>性。低于行业平均水平，或目标不能体现财政资金投入的价值。</a:t>
            </a:r>
            <a:endParaRPr lang="en-US" altLang="zh-CN" sz="1700" dirty="0" smtClean="0"/>
          </a:p>
          <a:p>
            <a:r>
              <a:rPr lang="zh-CN" altLang="en-US" sz="1700" dirty="0"/>
              <a:t>指标设定不够合理、准确 ，缺乏可实现基础</a:t>
            </a:r>
            <a:endParaRPr lang="en-US" altLang="zh-CN" sz="1700" dirty="0" smtClean="0"/>
          </a:p>
          <a:p>
            <a:r>
              <a:rPr lang="zh-CN" altLang="en-US" sz="1700" dirty="0" smtClean="0"/>
              <a:t>项目</a:t>
            </a:r>
            <a:r>
              <a:rPr lang="zh-CN" altLang="en-US" sz="1700" dirty="0"/>
              <a:t>单位不注重绩效管理的真正内涵</a:t>
            </a:r>
            <a:r>
              <a:rPr lang="zh-CN" altLang="en-US" sz="1700" dirty="0" smtClean="0"/>
              <a:t>，仅</a:t>
            </a:r>
            <a:r>
              <a:rPr lang="zh-CN" altLang="en-US" sz="1700" dirty="0"/>
              <a:t>从业务角度将任务目标作为绩效</a:t>
            </a:r>
            <a:r>
              <a:rPr lang="zh-CN" altLang="en-US" sz="1700" dirty="0" smtClean="0"/>
              <a:t>目标</a:t>
            </a:r>
            <a:r>
              <a:rPr lang="zh-CN" altLang="en-US" sz="1700" dirty="0"/>
              <a:t>，</a:t>
            </a:r>
            <a:r>
              <a:rPr lang="zh-CN" altLang="en-US" sz="1700" dirty="0" smtClean="0"/>
              <a:t>缺乏对效益指标的关注</a:t>
            </a:r>
            <a:endParaRPr lang="en-US" altLang="zh-CN" sz="1700" dirty="0" smtClean="0"/>
          </a:p>
          <a:p>
            <a:r>
              <a:rPr lang="zh-CN" altLang="en-US" sz="1700" dirty="0" smtClean="0"/>
              <a:t>绩效目标及具体指标的设定不够科学合理</a:t>
            </a:r>
            <a:endParaRPr lang="en-US" altLang="zh-CN" sz="1700" dirty="0" smtClean="0"/>
          </a:p>
          <a:p>
            <a:r>
              <a:rPr lang="zh-CN" altLang="en-US" sz="1700" dirty="0" smtClean="0"/>
              <a:t>绩效目标设定笼统、模糊，宏观的定性的指标太多，定量较少，细化量化程度不够，不易考核或衡量。</a:t>
            </a:r>
            <a:endParaRPr lang="en-US" altLang="zh-CN" sz="1700" dirty="0" smtClean="0"/>
          </a:p>
          <a:p>
            <a:r>
              <a:rPr lang="zh-CN" altLang="en-US" sz="1700" dirty="0" smtClean="0"/>
              <a:t>比如数量指标、效益指标：大幅提升；显著提高；较好、明显，越来越多、多次、多个、部分完成，大于**、视情况而定、实际订单情况、实际完成情况、按需求提供）</a:t>
            </a:r>
            <a:endParaRPr lang="en-US" altLang="zh-CN" sz="1700" dirty="0" smtClean="0"/>
          </a:p>
          <a:p>
            <a:r>
              <a:rPr lang="zh-CN" altLang="en-US" sz="1700" dirty="0" smtClean="0"/>
              <a:t>产出质量指标缺少明确的质量衡量标准和要求；</a:t>
            </a:r>
          </a:p>
          <a:p>
            <a:r>
              <a:rPr lang="zh-CN" altLang="en-US" sz="1700" dirty="0" smtClean="0"/>
              <a:t>进度指标中时间节点不明确，未体现各阶段具体任务安排；比如：全年完成，按计划完成，不合格</a:t>
            </a:r>
          </a:p>
          <a:p>
            <a:r>
              <a:rPr lang="zh-CN" altLang="en-US" sz="1700" dirty="0" smtClean="0"/>
              <a:t>成本指标未明确结构化成本、定额及资金总额控制规模；</a:t>
            </a:r>
          </a:p>
          <a:p>
            <a:endParaRPr lang="en-US" altLang="zh-CN" dirty="0" smtClean="0"/>
          </a:p>
          <a:p>
            <a:pPr marL="0" indent="0">
              <a:buNone/>
            </a:pPr>
            <a:endParaRPr lang="en-US" altLang="zh-CN" dirty="0" smtClean="0"/>
          </a:p>
        </p:txBody>
      </p:sp>
    </p:spTree>
    <p:extLst>
      <p:ext uri="{BB962C8B-B14F-4D97-AF65-F5344CB8AC3E}">
        <p14:creationId xmlns="" xmlns:p14="http://schemas.microsoft.com/office/powerpoint/2010/main" val="1903291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9417" y="113336"/>
            <a:ext cx="10515600" cy="1325563"/>
          </a:xfrm>
        </p:spPr>
        <p:txBody>
          <a:bodyPr/>
          <a:lstStyle/>
          <a:p>
            <a:pPr algn="ctr"/>
            <a:r>
              <a:rPr lang="zh-CN" altLang="en-US" sz="2800" dirty="0" smtClean="0">
                <a:solidFill>
                  <a:srgbClr val="C00000"/>
                </a:solidFill>
              </a:rPr>
              <a:t>绩效目标审核要点 </a:t>
            </a:r>
            <a:endParaRPr lang="zh-CN" altLang="en-US" sz="2800" dirty="0">
              <a:solidFill>
                <a:srgbClr val="C00000"/>
              </a:solidFill>
            </a:endParaRPr>
          </a:p>
        </p:txBody>
      </p:sp>
      <p:graphicFrame>
        <p:nvGraphicFramePr>
          <p:cNvPr id="4" name="内容占位符 3"/>
          <p:cNvGraphicFramePr>
            <a:graphicFrameLocks noGrp="1"/>
          </p:cNvGraphicFramePr>
          <p:nvPr>
            <p:ph idx="1"/>
            <p:extLst/>
          </p:nvPr>
        </p:nvGraphicFramePr>
        <p:xfrm>
          <a:off x="291550" y="1258957"/>
          <a:ext cx="11502886" cy="5365127"/>
        </p:xfrm>
        <a:graphic>
          <a:graphicData uri="http://schemas.openxmlformats.org/drawingml/2006/table">
            <a:tbl>
              <a:tblPr firstRow="1" firstCol="1" bandRow="1">
                <a:tableStyleId>{5C22544A-7EE6-4342-B048-85BDC9FD1C3A}</a:tableStyleId>
              </a:tblPr>
              <a:tblGrid>
                <a:gridCol w="1245702">
                  <a:extLst>
                    <a:ext uri="{9D8B030D-6E8A-4147-A177-3AD203B41FA5}">
                      <a16:colId xmlns="" xmlns:a16="http://schemas.microsoft.com/office/drawing/2014/main" val="935912965"/>
                    </a:ext>
                  </a:extLst>
                </a:gridCol>
                <a:gridCol w="1325218">
                  <a:extLst>
                    <a:ext uri="{9D8B030D-6E8A-4147-A177-3AD203B41FA5}">
                      <a16:colId xmlns="" xmlns:a16="http://schemas.microsoft.com/office/drawing/2014/main" val="2691220649"/>
                    </a:ext>
                  </a:extLst>
                </a:gridCol>
                <a:gridCol w="1881808">
                  <a:extLst>
                    <a:ext uri="{9D8B030D-6E8A-4147-A177-3AD203B41FA5}">
                      <a16:colId xmlns="" xmlns:a16="http://schemas.microsoft.com/office/drawing/2014/main" val="1891952588"/>
                    </a:ext>
                  </a:extLst>
                </a:gridCol>
                <a:gridCol w="7050158">
                  <a:extLst>
                    <a:ext uri="{9D8B030D-6E8A-4147-A177-3AD203B41FA5}">
                      <a16:colId xmlns="" xmlns:a16="http://schemas.microsoft.com/office/drawing/2014/main" val="1856106916"/>
                    </a:ext>
                  </a:extLst>
                </a:gridCol>
              </a:tblGrid>
              <a:tr h="369866">
                <a:tc>
                  <a:txBody>
                    <a:bodyPr/>
                    <a:lstStyle/>
                    <a:p>
                      <a:pPr algn="ctr">
                        <a:spcAft>
                          <a:spcPts val="0"/>
                        </a:spcAft>
                      </a:pPr>
                      <a:r>
                        <a:rPr lang="zh-CN" sz="1800" kern="0" dirty="0">
                          <a:effectLst/>
                        </a:rPr>
                        <a:t>一级指标</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二级指标</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三级指标</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dirty="0">
                          <a:effectLst/>
                        </a:rPr>
                        <a:t>指标解释</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3844148172"/>
                  </a:ext>
                </a:extLst>
              </a:tr>
              <a:tr h="369866">
                <a:tc rowSpan="4">
                  <a:txBody>
                    <a:bodyPr/>
                    <a:lstStyle/>
                    <a:p>
                      <a:pPr algn="ctr">
                        <a:spcAft>
                          <a:spcPts val="0"/>
                        </a:spcAft>
                      </a:pPr>
                      <a:r>
                        <a:rPr lang="zh-CN" sz="1800" kern="0" dirty="0" smtClean="0">
                          <a:effectLst/>
                        </a:rPr>
                        <a:t>完整性</a:t>
                      </a:r>
                      <a:endParaRPr lang="en-US" altLang="zh-CN" sz="1800" kern="0" dirty="0" smtClean="0">
                        <a:effectLst/>
                      </a:endParaRPr>
                    </a:p>
                  </a:txBody>
                  <a:tcPr marL="55826" marR="55826" marT="0" marB="0" anchor="ctr"/>
                </a:tc>
                <a:tc rowSpan="2">
                  <a:txBody>
                    <a:bodyPr/>
                    <a:lstStyle/>
                    <a:p>
                      <a:pPr algn="ctr">
                        <a:spcAft>
                          <a:spcPts val="0"/>
                        </a:spcAft>
                      </a:pPr>
                      <a:r>
                        <a:rPr lang="zh-CN" sz="1800" kern="0" dirty="0">
                          <a:effectLst/>
                        </a:rPr>
                        <a:t>规范完整性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填报的规范性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l">
                        <a:spcAft>
                          <a:spcPts val="0"/>
                        </a:spcAft>
                      </a:pPr>
                      <a:r>
                        <a:rPr lang="zh-CN" sz="1800" kern="0" dirty="0">
                          <a:effectLst/>
                        </a:rPr>
                        <a:t>绩效目标填报格式是否规范，内容是否完整、准确、详实，是否无缺项、错项</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4072977043"/>
                  </a:ext>
                </a:extLst>
              </a:tr>
              <a:tr h="369866">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0" dirty="0">
                          <a:effectLst/>
                        </a:rPr>
                        <a:t>填报的完整性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vMerge="1">
                  <a:txBody>
                    <a:bodyPr/>
                    <a:lstStyle/>
                    <a:p>
                      <a:endParaRPr lang="zh-CN" altLang="en-US"/>
                    </a:p>
                  </a:txBody>
                  <a:tcPr/>
                </a:tc>
                <a:extLst>
                  <a:ext uri="{0D108BD9-81ED-4DB2-BD59-A6C34878D82A}">
                    <a16:rowId xmlns="" xmlns:a16="http://schemas.microsoft.com/office/drawing/2014/main" val="2568695509"/>
                  </a:ext>
                </a:extLst>
              </a:tr>
              <a:tr h="369866">
                <a:tc vMerge="1">
                  <a:txBody>
                    <a:bodyPr/>
                    <a:lstStyle/>
                    <a:p>
                      <a:endParaRPr lang="zh-CN" altLang="en-US"/>
                    </a:p>
                  </a:txBody>
                  <a:tcPr/>
                </a:tc>
                <a:tc rowSpan="2">
                  <a:txBody>
                    <a:bodyPr/>
                    <a:lstStyle/>
                    <a:p>
                      <a:pPr algn="ctr">
                        <a:spcAft>
                          <a:spcPts val="0"/>
                        </a:spcAft>
                      </a:pPr>
                      <a:r>
                        <a:rPr lang="zh-CN" sz="1800" kern="0" dirty="0">
                          <a:effectLst/>
                        </a:rPr>
                        <a:t>明确清晰性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dirty="0">
                          <a:effectLst/>
                        </a:rPr>
                        <a:t>目标的明确性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l">
                        <a:spcAft>
                          <a:spcPts val="0"/>
                        </a:spcAft>
                      </a:pPr>
                      <a:r>
                        <a:rPr lang="zh-CN" sz="1800" kern="0">
                          <a:effectLst/>
                        </a:rPr>
                        <a:t>绩效目标是否明确、清晰，是否能够反映项目主要情况，是否对项目预期产出和效果进行了充分、恰当的描述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1389873989"/>
                  </a:ext>
                </a:extLst>
              </a:tr>
              <a:tr h="369866">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0" dirty="0">
                          <a:effectLst/>
                        </a:rPr>
                        <a:t>目标的清晰性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vMerge="1">
                  <a:txBody>
                    <a:bodyPr/>
                    <a:lstStyle/>
                    <a:p>
                      <a:endParaRPr lang="zh-CN" altLang="en-US"/>
                    </a:p>
                  </a:txBody>
                  <a:tcPr/>
                </a:tc>
                <a:extLst>
                  <a:ext uri="{0D108BD9-81ED-4DB2-BD59-A6C34878D82A}">
                    <a16:rowId xmlns="" xmlns:a16="http://schemas.microsoft.com/office/drawing/2014/main" val="2301358212"/>
                  </a:ext>
                </a:extLst>
              </a:tr>
              <a:tr h="369866">
                <a:tc rowSpan="2">
                  <a:txBody>
                    <a:bodyPr/>
                    <a:lstStyle/>
                    <a:p>
                      <a:pPr algn="ctr">
                        <a:spcAft>
                          <a:spcPts val="0"/>
                        </a:spcAft>
                      </a:pPr>
                      <a:r>
                        <a:rPr lang="zh-CN" sz="1800" kern="0" dirty="0" smtClean="0">
                          <a:effectLst/>
                        </a:rPr>
                        <a:t>相关性</a:t>
                      </a:r>
                      <a:endParaRPr lang="en-US" altLang="zh-CN" sz="1800" kern="0" dirty="0" smtClean="0">
                        <a:effectLst/>
                      </a:endParaRPr>
                    </a:p>
                  </a:txBody>
                  <a:tcPr marL="55826" marR="55826" marT="0" marB="0" anchor="ctr"/>
                </a:tc>
                <a:tc rowSpan="2">
                  <a:txBody>
                    <a:bodyPr/>
                    <a:lstStyle/>
                    <a:p>
                      <a:pPr algn="ctr">
                        <a:spcAft>
                          <a:spcPts val="0"/>
                        </a:spcAft>
                      </a:pPr>
                      <a:r>
                        <a:rPr lang="zh-CN" sz="1800" kern="0">
                          <a:effectLst/>
                        </a:rPr>
                        <a:t>目标相关性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dirty="0">
                          <a:effectLst/>
                        </a:rPr>
                        <a:t>政策的相关性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l">
                        <a:spcAft>
                          <a:spcPts val="0"/>
                        </a:spcAft>
                      </a:pPr>
                      <a:r>
                        <a:rPr lang="zh-CN" sz="1800" kern="0" dirty="0">
                          <a:effectLst/>
                        </a:rPr>
                        <a:t>总体目标是否符合国家法律法规、国民经济和社会发展规划要求，与本部门（单位）职能、发展规划和工作计划是否密切相关</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4161516843"/>
                  </a:ext>
                </a:extLst>
              </a:tr>
              <a:tr h="457743">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0" dirty="0">
                          <a:effectLst/>
                        </a:rPr>
                        <a:t>职能的相关性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vMerge="1">
                  <a:txBody>
                    <a:bodyPr/>
                    <a:lstStyle/>
                    <a:p>
                      <a:endParaRPr lang="zh-CN" altLang="en-US"/>
                    </a:p>
                  </a:txBody>
                  <a:tcPr/>
                </a:tc>
                <a:extLst>
                  <a:ext uri="{0D108BD9-81ED-4DB2-BD59-A6C34878D82A}">
                    <a16:rowId xmlns="" xmlns:a16="http://schemas.microsoft.com/office/drawing/2014/main" val="3057009362"/>
                  </a:ext>
                </a:extLst>
              </a:tr>
              <a:tr h="369866">
                <a:tc rowSpan="2">
                  <a:txBody>
                    <a:bodyPr/>
                    <a:lstStyle/>
                    <a:p>
                      <a:pPr algn="ctr">
                        <a:spcAft>
                          <a:spcPts val="0"/>
                        </a:spcAft>
                      </a:pPr>
                      <a:r>
                        <a:rPr lang="zh-CN" sz="1800" kern="0" dirty="0" smtClean="0">
                          <a:effectLst/>
                        </a:rPr>
                        <a:t>细化</a:t>
                      </a:r>
                      <a:r>
                        <a:rPr lang="zh-CN" sz="1800" kern="0" dirty="0">
                          <a:effectLst/>
                        </a:rPr>
                        <a:t>量化</a:t>
                      </a:r>
                      <a:r>
                        <a:rPr lang="zh-CN" sz="1800" kern="0" dirty="0" smtClean="0">
                          <a:effectLst/>
                        </a:rPr>
                        <a:t>程度</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ctr">
                        <a:spcAft>
                          <a:spcPts val="0"/>
                        </a:spcAft>
                      </a:pPr>
                      <a:r>
                        <a:rPr lang="zh-CN" sz="1800" kern="0">
                          <a:effectLst/>
                        </a:rPr>
                        <a:t>指标科学性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指标的细化程度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l">
                        <a:spcAft>
                          <a:spcPts val="0"/>
                        </a:spcAft>
                      </a:pPr>
                      <a:r>
                        <a:rPr lang="zh-CN" sz="1800" kern="0" dirty="0">
                          <a:effectLst/>
                        </a:rPr>
                        <a:t>绩效指标是否全面、充分、细化、量化，难以量化的，定性描述是否充分、具体；是否选取了最能体现总体目标实现程度的关键指标并明确了具体指标值</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4155797992"/>
                  </a:ext>
                </a:extLst>
              </a:tr>
              <a:tr h="499505">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0" dirty="0">
                          <a:effectLst/>
                        </a:rPr>
                        <a:t>指标的可衡量性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vMerge="1">
                  <a:txBody>
                    <a:bodyPr/>
                    <a:lstStyle/>
                    <a:p>
                      <a:endParaRPr lang="zh-CN" altLang="en-US"/>
                    </a:p>
                  </a:txBody>
                  <a:tcPr/>
                </a:tc>
                <a:extLst>
                  <a:ext uri="{0D108BD9-81ED-4DB2-BD59-A6C34878D82A}">
                    <a16:rowId xmlns="" xmlns:a16="http://schemas.microsoft.com/office/drawing/2014/main" val="2658228237"/>
                  </a:ext>
                </a:extLst>
              </a:tr>
              <a:tr h="369866">
                <a:tc rowSpan="3">
                  <a:txBody>
                    <a:bodyPr/>
                    <a:lstStyle/>
                    <a:p>
                      <a:pPr algn="ctr">
                        <a:spcAft>
                          <a:spcPts val="0"/>
                        </a:spcAft>
                      </a:pPr>
                      <a:r>
                        <a:rPr lang="zh-CN" sz="1800" kern="0" dirty="0" smtClean="0">
                          <a:effectLst/>
                        </a:rPr>
                        <a:t>适当性</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ctr">
                        <a:spcAft>
                          <a:spcPts val="0"/>
                        </a:spcAft>
                      </a:pPr>
                      <a:r>
                        <a:rPr lang="zh-CN" sz="1800" kern="0">
                          <a:effectLst/>
                        </a:rPr>
                        <a:t>绩效合理性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与产出的匹配度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rowSpan="2">
                  <a:txBody>
                    <a:bodyPr/>
                    <a:lstStyle/>
                    <a:p>
                      <a:pPr algn="l">
                        <a:spcAft>
                          <a:spcPts val="0"/>
                        </a:spcAft>
                      </a:pPr>
                      <a:r>
                        <a:rPr lang="zh-CN" sz="1800" kern="0" dirty="0">
                          <a:effectLst/>
                        </a:rPr>
                        <a:t>预期绩效是否显著，是否能够体现实际产出和效果的明显改善；是否符合行业正常水平或事业发展规律；与其他同类项目相比，预期绩效是否合理</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3743334658"/>
                  </a:ext>
                </a:extLst>
              </a:tr>
              <a:tr h="579581">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zh-CN" sz="1800" kern="0" dirty="0">
                          <a:effectLst/>
                        </a:rPr>
                        <a:t>与事业发展的匹配度</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vMerge="1">
                  <a:txBody>
                    <a:bodyPr/>
                    <a:lstStyle/>
                    <a:p>
                      <a:endParaRPr lang="zh-CN" altLang="en-US"/>
                    </a:p>
                  </a:txBody>
                  <a:tcPr/>
                </a:tc>
                <a:extLst>
                  <a:ext uri="{0D108BD9-81ED-4DB2-BD59-A6C34878D82A}">
                    <a16:rowId xmlns="" xmlns:a16="http://schemas.microsoft.com/office/drawing/2014/main" val="3606348560"/>
                  </a:ext>
                </a:extLst>
              </a:tr>
              <a:tr h="869370">
                <a:tc vMerge="1">
                  <a:txBody>
                    <a:bodyPr/>
                    <a:lstStyle/>
                    <a:p>
                      <a:endParaRPr lang="zh-CN" altLang="en-US"/>
                    </a:p>
                  </a:txBody>
                  <a:tcPr/>
                </a:tc>
                <a:tc>
                  <a:txBody>
                    <a:bodyPr/>
                    <a:lstStyle/>
                    <a:p>
                      <a:pPr algn="ctr">
                        <a:spcAft>
                          <a:spcPts val="0"/>
                        </a:spcAft>
                      </a:pPr>
                      <a:r>
                        <a:rPr lang="zh-CN" sz="1800" kern="0">
                          <a:effectLst/>
                        </a:rPr>
                        <a:t>资金匹配性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ctr">
                        <a:spcAft>
                          <a:spcPts val="0"/>
                        </a:spcAft>
                      </a:pPr>
                      <a:r>
                        <a:rPr lang="zh-CN" sz="1800" kern="0">
                          <a:effectLst/>
                        </a:rPr>
                        <a:t>目标与资金规模的匹配度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tc>
                  <a:txBody>
                    <a:bodyPr/>
                    <a:lstStyle/>
                    <a:p>
                      <a:pPr algn="l">
                        <a:spcAft>
                          <a:spcPts val="0"/>
                        </a:spcAft>
                      </a:pPr>
                      <a:r>
                        <a:rPr lang="zh-CN" sz="1800" kern="0" dirty="0">
                          <a:effectLst/>
                        </a:rPr>
                        <a:t>绩效目标与项目资金量、使用方向等是否匹配，在既定资金规模下，绩效目标是否过高或过低；或要完成既定绩效目标，资金规模是否过大或过小</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5826" marR="55826" marT="0" marB="0" anchor="ctr"/>
                </a:tc>
                <a:extLst>
                  <a:ext uri="{0D108BD9-81ED-4DB2-BD59-A6C34878D82A}">
                    <a16:rowId xmlns="" xmlns:a16="http://schemas.microsoft.com/office/drawing/2014/main" val="1909656327"/>
                  </a:ext>
                </a:extLst>
              </a:tr>
            </a:tbl>
          </a:graphicData>
        </a:graphic>
      </p:graphicFrame>
    </p:spTree>
    <p:extLst>
      <p:ext uri="{BB962C8B-B14F-4D97-AF65-F5344CB8AC3E}">
        <p14:creationId xmlns="" xmlns:p14="http://schemas.microsoft.com/office/powerpoint/2010/main" val="132346353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1896200"/>
            <a:ext cx="12192000" cy="2014538"/>
            <a:chOff x="11113" y="1423836"/>
            <a:chExt cx="12192000" cy="2015163"/>
          </a:xfrm>
          <a:solidFill>
            <a:schemeClr val="accent1">
              <a:lumMod val="75000"/>
            </a:schemeClr>
          </a:solidFill>
        </p:grpSpPr>
        <p:sp>
          <p:nvSpPr>
            <p:cNvPr id="5" name="矩形 4"/>
            <p:cNvSpPr/>
            <p:nvPr/>
          </p:nvSpPr>
          <p:spPr>
            <a:xfrm>
              <a:off x="11113" y="1423836"/>
              <a:ext cx="12192000" cy="2015163"/>
            </a:xfrm>
            <a:prstGeom prst="rect">
              <a:avLst/>
            </a:prstGeom>
            <a:grpFill/>
            <a:ln>
              <a:no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dk1"/>
                </a:solidFill>
                <a:effectLst/>
                <a:uLnTx/>
                <a:uFillTx/>
                <a:latin typeface="+mn-lt"/>
                <a:ea typeface="+mn-ea"/>
                <a:cs typeface="+mn-cs"/>
              </a:endParaRPr>
            </a:p>
          </p:txBody>
        </p:sp>
        <p:sp>
          <p:nvSpPr>
            <p:cNvPr id="6" name="标题 4"/>
            <p:cNvSpPr txBox="1">
              <a:spLocks noChangeArrowheads="1"/>
            </p:cNvSpPr>
            <p:nvPr/>
          </p:nvSpPr>
          <p:spPr bwMode="auto">
            <a:xfrm>
              <a:off x="11113" y="1534996"/>
              <a:ext cx="12033871" cy="1784904"/>
            </a:xfrm>
            <a:prstGeom prst="rect">
              <a:avLst/>
            </a:prstGeom>
            <a:grp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eaLnBrk="1" hangingPunct="1">
                <a:lnSpc>
                  <a:spcPct val="150000"/>
                </a:lnSpc>
                <a:defRPr/>
              </a:pPr>
              <a:r>
                <a:rPr kumimoji="0" lang="zh-CN" altLang="en-US" sz="4400" b="1" i="0" u="none" strike="noStrike" kern="1200" cap="none" spc="15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rPr>
                <a:t>事前评估资料清单</a:t>
              </a:r>
              <a:endParaRPr kumimoji="0" lang="en-US" altLang="zh-CN" sz="4400" b="1" i="0" u="none" strike="noStrike" kern="1200" cap="none" spc="15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sym typeface="Calibri" panose="020F0502020204030204" pitchFamily="34" charset="0"/>
              </a:endParaRPr>
            </a:p>
          </p:txBody>
        </p:sp>
      </p:grpSp>
    </p:spTree>
    <p:extLst>
      <p:ext uri="{BB962C8B-B14F-4D97-AF65-F5344CB8AC3E}">
        <p14:creationId xmlns="" xmlns:p14="http://schemas.microsoft.com/office/powerpoint/2010/main" val="231101206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82011"/>
            <a:ext cx="10515600" cy="798651"/>
          </a:xfrm>
        </p:spPr>
        <p:txBody>
          <a:bodyPr>
            <a:normAutofit/>
          </a:bodyPr>
          <a:lstStyle/>
          <a:p>
            <a:pPr algn="ctr"/>
            <a:r>
              <a:rPr lang="zh-CN" altLang="en-US" sz="3200" dirty="0">
                <a:solidFill>
                  <a:srgbClr val="FF0000"/>
                </a:solidFill>
                <a:latin typeface="黑体" pitchFamily="49" charset="-122"/>
                <a:ea typeface="黑体" pitchFamily="49" charset="-122"/>
              </a:rPr>
              <a:t>财政支出项目事前绩效评估资料准备清单</a:t>
            </a:r>
          </a:p>
        </p:txBody>
      </p:sp>
      <p:sp>
        <p:nvSpPr>
          <p:cNvPr id="3" name="内容占位符 2"/>
          <p:cNvSpPr>
            <a:spLocks noGrp="1"/>
          </p:cNvSpPr>
          <p:nvPr>
            <p:ph idx="1"/>
          </p:nvPr>
        </p:nvSpPr>
        <p:spPr>
          <a:xfrm>
            <a:off x="530087" y="994672"/>
            <a:ext cx="11131826" cy="5863327"/>
          </a:xfrm>
        </p:spPr>
        <p:txBody>
          <a:bodyPr>
            <a:normAutofit fontScale="62500" lnSpcReduction="20000"/>
          </a:bodyPr>
          <a:lstStyle/>
          <a:p>
            <a:pPr marL="0" indent="0">
              <a:buNone/>
            </a:pPr>
            <a:r>
              <a:rPr lang="zh-CN" altLang="en-US" sz="2900" b="1" dirty="0" smtClean="0"/>
              <a:t>一</a:t>
            </a:r>
            <a:r>
              <a:rPr lang="zh-CN" altLang="en-US" sz="2900" b="1" dirty="0"/>
              <a:t>、项目单位需填报的资料</a:t>
            </a:r>
          </a:p>
          <a:p>
            <a:pPr marL="0" indent="0">
              <a:buNone/>
            </a:pPr>
            <a:r>
              <a:rPr lang="en-US" altLang="zh-CN" sz="2900" dirty="0"/>
              <a:t>1</a:t>
            </a:r>
            <a:r>
              <a:rPr lang="en-US" altLang="zh-CN" sz="2900" dirty="0" smtClean="0"/>
              <a:t>.</a:t>
            </a:r>
            <a:r>
              <a:rPr lang="zh-CN" altLang="en-US" sz="2900" dirty="0" smtClean="0"/>
              <a:t> 项目</a:t>
            </a:r>
            <a:r>
              <a:rPr lang="zh-CN" altLang="en-US" sz="2900" dirty="0"/>
              <a:t>申报</a:t>
            </a:r>
            <a:r>
              <a:rPr lang="zh-CN" altLang="en-US" sz="2900" dirty="0" smtClean="0"/>
              <a:t>书；</a:t>
            </a:r>
            <a:r>
              <a:rPr lang="en-US" altLang="zh-CN" sz="2900" dirty="0" smtClean="0"/>
              <a:t>2.</a:t>
            </a:r>
            <a:r>
              <a:rPr lang="zh-CN" altLang="en-US" sz="2900" dirty="0" smtClean="0"/>
              <a:t> </a:t>
            </a:r>
            <a:r>
              <a:rPr lang="zh-CN" altLang="en-US" sz="2900" dirty="0" smtClean="0">
                <a:solidFill>
                  <a:srgbClr val="FF0000"/>
                </a:solidFill>
              </a:rPr>
              <a:t>绩效</a:t>
            </a:r>
            <a:r>
              <a:rPr lang="zh-CN" altLang="en-US" sz="2900" dirty="0">
                <a:solidFill>
                  <a:srgbClr val="FF0000"/>
                </a:solidFill>
              </a:rPr>
              <a:t>目标申报</a:t>
            </a:r>
            <a:r>
              <a:rPr lang="zh-CN" altLang="en-US" sz="2900" dirty="0" smtClean="0">
                <a:solidFill>
                  <a:srgbClr val="FF0000"/>
                </a:solidFill>
              </a:rPr>
              <a:t>表；</a:t>
            </a:r>
            <a:r>
              <a:rPr lang="en-US" altLang="zh-CN" sz="2900" dirty="0" smtClean="0">
                <a:solidFill>
                  <a:srgbClr val="FF0000"/>
                </a:solidFill>
              </a:rPr>
              <a:t>3.</a:t>
            </a:r>
            <a:r>
              <a:rPr lang="zh-CN" altLang="en-US" sz="2900" dirty="0" smtClean="0">
                <a:solidFill>
                  <a:srgbClr val="FF0000"/>
                </a:solidFill>
              </a:rPr>
              <a:t> 预期</a:t>
            </a:r>
            <a:r>
              <a:rPr lang="zh-CN" altLang="en-US" sz="2900" dirty="0">
                <a:solidFill>
                  <a:srgbClr val="FF0000"/>
                </a:solidFill>
              </a:rPr>
              <a:t>绩效</a:t>
            </a:r>
            <a:r>
              <a:rPr lang="zh-CN" altLang="en-US" sz="2900" dirty="0" smtClean="0">
                <a:solidFill>
                  <a:srgbClr val="FF0000"/>
                </a:solidFill>
              </a:rPr>
              <a:t>报告</a:t>
            </a:r>
            <a:endParaRPr lang="en-US" altLang="zh-CN" sz="2600" b="1" dirty="0" smtClean="0"/>
          </a:p>
          <a:p>
            <a:pPr marL="0" indent="0">
              <a:buNone/>
            </a:pPr>
            <a:r>
              <a:rPr lang="zh-CN" altLang="en-US" sz="2900" b="1" dirty="0" smtClean="0"/>
              <a:t>二</a:t>
            </a:r>
            <a:r>
              <a:rPr lang="zh-CN" altLang="en-US" sz="2900" b="1" dirty="0"/>
              <a:t>、项目单位需准备的资料</a:t>
            </a:r>
          </a:p>
          <a:p>
            <a:pPr marL="0" indent="0">
              <a:buNone/>
            </a:pPr>
            <a:r>
              <a:rPr lang="en-US" altLang="zh-CN" sz="2900" dirty="0"/>
              <a:t>1.</a:t>
            </a:r>
            <a:r>
              <a:rPr lang="zh-CN" altLang="en-US" sz="2900" dirty="0"/>
              <a:t>背景及发展规划</a:t>
            </a:r>
          </a:p>
          <a:p>
            <a:pPr marL="0" indent="0">
              <a:buNone/>
            </a:pPr>
            <a:r>
              <a:rPr lang="zh-CN" altLang="en-US" sz="2900" dirty="0"/>
              <a:t>（</a:t>
            </a:r>
            <a:r>
              <a:rPr lang="en-US" altLang="zh-CN" sz="2900" dirty="0"/>
              <a:t>1</a:t>
            </a:r>
            <a:r>
              <a:rPr lang="zh-CN" altLang="en-US" sz="2900" dirty="0"/>
              <a:t>）国家及北京市相关法律、法规和</a:t>
            </a:r>
            <a:r>
              <a:rPr lang="zh-CN" altLang="en-US" sz="2900" dirty="0" smtClean="0"/>
              <a:t>规章制度；</a:t>
            </a:r>
            <a:endParaRPr lang="en-US" altLang="zh-CN" sz="2900" dirty="0" smtClean="0"/>
          </a:p>
          <a:p>
            <a:pPr marL="0" indent="0">
              <a:buNone/>
            </a:pPr>
            <a:r>
              <a:rPr lang="zh-CN" altLang="en-US" sz="2900" dirty="0" smtClean="0"/>
              <a:t>（</a:t>
            </a:r>
            <a:r>
              <a:rPr lang="en-US" altLang="zh-CN" sz="2900" dirty="0" smtClean="0"/>
              <a:t>2</a:t>
            </a:r>
            <a:r>
              <a:rPr lang="zh-CN" altLang="en-US" sz="2900" dirty="0" smtClean="0"/>
              <a:t>）国家及北京市确定的大政方针</a:t>
            </a:r>
            <a:r>
              <a:rPr lang="zh-CN" altLang="en-US" sz="2900" dirty="0"/>
              <a:t>、</a:t>
            </a:r>
            <a:r>
              <a:rPr lang="zh-CN" altLang="en-US" sz="2900" dirty="0" smtClean="0"/>
              <a:t>政策；</a:t>
            </a:r>
            <a:endParaRPr lang="en-US" altLang="zh-CN" sz="2900" dirty="0" smtClean="0"/>
          </a:p>
          <a:p>
            <a:pPr marL="0" indent="0">
              <a:buNone/>
            </a:pPr>
            <a:r>
              <a:rPr lang="zh-CN" altLang="en-US" sz="2900" dirty="0" smtClean="0"/>
              <a:t>（</a:t>
            </a:r>
            <a:r>
              <a:rPr lang="en-US" altLang="zh-CN" sz="2900" dirty="0"/>
              <a:t>3</a:t>
            </a:r>
            <a:r>
              <a:rPr lang="zh-CN" altLang="en-US" sz="2900" dirty="0"/>
              <a:t>）部门或行业的发展规划（计划）</a:t>
            </a:r>
          </a:p>
          <a:p>
            <a:pPr marL="0" indent="0">
              <a:buNone/>
            </a:pPr>
            <a:r>
              <a:rPr lang="en-US" altLang="zh-CN" sz="2900" dirty="0"/>
              <a:t>2.</a:t>
            </a:r>
            <a:r>
              <a:rPr lang="zh-CN" altLang="en-US" sz="2900" dirty="0"/>
              <a:t>申请材料</a:t>
            </a:r>
          </a:p>
          <a:p>
            <a:pPr marL="0" indent="0">
              <a:buNone/>
            </a:pPr>
            <a:r>
              <a:rPr lang="zh-CN" altLang="en-US" sz="2900" dirty="0"/>
              <a:t>（</a:t>
            </a:r>
            <a:r>
              <a:rPr lang="en-US" altLang="zh-CN" sz="2900" dirty="0"/>
              <a:t>1</a:t>
            </a:r>
            <a:r>
              <a:rPr lang="zh-CN" altLang="en-US" sz="2900" dirty="0"/>
              <a:t>）实施</a:t>
            </a:r>
            <a:r>
              <a:rPr lang="zh-CN" altLang="en-US" sz="2900" dirty="0" smtClean="0"/>
              <a:t>方案；（</a:t>
            </a:r>
            <a:r>
              <a:rPr lang="en-US" altLang="zh-CN" sz="2900" dirty="0" smtClean="0"/>
              <a:t>2</a:t>
            </a:r>
            <a:r>
              <a:rPr lang="zh-CN" altLang="en-US" sz="2900" dirty="0"/>
              <a:t>）可行性研究</a:t>
            </a:r>
            <a:r>
              <a:rPr lang="zh-CN" altLang="en-US" sz="2900" dirty="0" smtClean="0"/>
              <a:t>报告；（</a:t>
            </a:r>
            <a:r>
              <a:rPr lang="en-US" altLang="zh-CN" sz="2900" dirty="0" smtClean="0"/>
              <a:t>3</a:t>
            </a:r>
            <a:r>
              <a:rPr lang="zh-CN" altLang="en-US" sz="2900" dirty="0"/>
              <a:t>）立项专家论证意见</a:t>
            </a:r>
          </a:p>
          <a:p>
            <a:pPr marL="0" indent="0">
              <a:buNone/>
            </a:pPr>
            <a:r>
              <a:rPr lang="zh-CN" altLang="en-US" sz="2900" dirty="0"/>
              <a:t>（</a:t>
            </a:r>
            <a:r>
              <a:rPr lang="en-US" altLang="zh-CN" sz="2900" dirty="0"/>
              <a:t>4</a:t>
            </a:r>
            <a:r>
              <a:rPr lang="zh-CN" altLang="en-US" sz="2900" dirty="0"/>
              <a:t>）初步设计资料或总体设计、初步设计</a:t>
            </a:r>
            <a:r>
              <a:rPr lang="zh-CN" altLang="en-US" sz="2900" dirty="0" smtClean="0"/>
              <a:t>图纸；</a:t>
            </a:r>
            <a:endParaRPr lang="en-US" altLang="zh-CN" sz="2900" dirty="0" smtClean="0"/>
          </a:p>
          <a:p>
            <a:pPr marL="0" indent="0">
              <a:buNone/>
            </a:pPr>
            <a:r>
              <a:rPr lang="zh-CN" altLang="en-US" sz="2900" dirty="0" smtClean="0">
                <a:solidFill>
                  <a:srgbClr val="C00000"/>
                </a:solidFill>
              </a:rPr>
              <a:t>详见附件：</a:t>
            </a:r>
            <a:r>
              <a:rPr lang="zh-CN" altLang="zh-CN" sz="2600" b="1" dirty="0" smtClean="0">
                <a:solidFill>
                  <a:srgbClr val="C00000"/>
                </a:solidFill>
              </a:rPr>
              <a:t>基建改造类项目事前评估资料清单</a:t>
            </a:r>
            <a:endParaRPr lang="zh-CN" altLang="zh-CN" sz="2600" dirty="0" smtClean="0">
              <a:solidFill>
                <a:srgbClr val="C00000"/>
              </a:solidFill>
            </a:endParaRPr>
          </a:p>
          <a:p>
            <a:pPr marL="0" indent="0">
              <a:buNone/>
            </a:pPr>
            <a:r>
              <a:rPr lang="zh-CN" altLang="en-US" sz="2900" dirty="0" smtClean="0"/>
              <a:t> </a:t>
            </a:r>
            <a:endParaRPr lang="en-US" altLang="zh-CN" sz="2200" dirty="0" smtClean="0"/>
          </a:p>
          <a:p>
            <a:pPr marL="0" indent="0">
              <a:buNone/>
            </a:pPr>
            <a:endParaRPr lang="zh-CN" altLang="en-US" dirty="0"/>
          </a:p>
        </p:txBody>
      </p:sp>
    </p:spTree>
    <p:extLst>
      <p:ext uri="{BB962C8B-B14F-4D97-AF65-F5344CB8AC3E}">
        <p14:creationId xmlns="" xmlns:p14="http://schemas.microsoft.com/office/powerpoint/2010/main" val="6786659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717759" y="2935705"/>
            <a:ext cx="3429000" cy="10834859"/>
          </a:xfrm>
          <a:prstGeom prst="rect">
            <a:avLst/>
          </a:prstGeom>
          <a:noFill/>
          <a:ln>
            <a:noFill/>
          </a:ln>
        </p:spPr>
        <p:txBody>
          <a:bodyPr wrap="square" rtlCol="0">
            <a:spAutoFit/>
          </a:bodyPr>
          <a:lstStyle>
            <a:defPPr>
              <a:defRPr lang="zh-CN"/>
            </a:defPPr>
            <a:lvl1pPr algn="ctr">
              <a:defRPr sz="13800" b="1">
                <a:solidFill>
                  <a:schemeClr val="tx1">
                    <a:lumMod val="50000"/>
                    <a:lumOff val="50000"/>
                    <a:alpha val="23000"/>
                  </a:schemeClr>
                </a:solidFill>
                <a:latin typeface="微软雅黑" panose="020B0503020204020204" pitchFamily="34" charset="-122"/>
                <a:ea typeface="微软雅黑" panose="020B0503020204020204" pitchFamily="34" charset="-122"/>
              </a:defRPr>
            </a:lvl1pPr>
          </a:lstStyle>
          <a:p>
            <a:pPr algn="r"/>
            <a:r>
              <a:rPr lang="zh-CN" altLang="en-US" sz="7200" dirty="0" smtClean="0">
                <a:solidFill>
                  <a:schemeClr val="accent1"/>
                </a:solidFill>
              </a:rPr>
              <a:t>相关 </a:t>
            </a:r>
            <a:endParaRPr lang="en-US" altLang="zh-CN" sz="7200" dirty="0">
              <a:solidFill>
                <a:schemeClr val="accent1"/>
              </a:solidFill>
            </a:endParaRPr>
          </a:p>
          <a:p>
            <a:pPr algn="r"/>
            <a:r>
              <a:rPr lang="zh-CN" altLang="en-US" sz="7200" dirty="0">
                <a:solidFill>
                  <a:schemeClr val="accent1"/>
                </a:solidFill>
              </a:rPr>
              <a:t>  </a:t>
            </a:r>
            <a:r>
              <a:rPr lang="zh-CN" altLang="en-US" sz="7200" dirty="0" smtClean="0">
                <a:solidFill>
                  <a:schemeClr val="accent1"/>
                </a:solidFill>
              </a:rPr>
              <a:t>建议</a:t>
            </a:r>
            <a:r>
              <a:rPr lang="en-US" altLang="zh-CN" sz="7200" dirty="0" smtClean="0">
                <a:solidFill>
                  <a:schemeClr val="accent1"/>
                </a:solidFill>
              </a:rPr>
              <a:t> </a:t>
            </a:r>
            <a:r>
              <a:rPr lang="en-US" altLang="zh-CN" dirty="0"/>
              <a:t>PART</a:t>
            </a:r>
          </a:p>
          <a:p>
            <a:r>
              <a:rPr lang="en-US" altLang="zh-CN" dirty="0"/>
              <a:t>FOUR</a:t>
            </a:r>
          </a:p>
        </p:txBody>
      </p:sp>
      <p:sp>
        <p:nvSpPr>
          <p:cNvPr id="50" name="矩形 49"/>
          <p:cNvSpPr/>
          <p:nvPr/>
        </p:nvSpPr>
        <p:spPr>
          <a:xfrm>
            <a:off x="-1"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75725" y="0"/>
            <a:ext cx="32162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3328" y="2834159"/>
            <a:ext cx="2416902" cy="2416902"/>
            <a:chOff x="4887549" y="1124584"/>
            <a:chExt cx="2416902" cy="2416902"/>
          </a:xfrm>
        </p:grpSpPr>
        <p:sp>
          <p:nvSpPr>
            <p:cNvPr id="47" name="文本框 46"/>
            <p:cNvSpPr txBox="1"/>
            <p:nvPr/>
          </p:nvSpPr>
          <p:spPr>
            <a:xfrm>
              <a:off x="4887549" y="1178873"/>
              <a:ext cx="2416902" cy="1200329"/>
            </a:xfrm>
            <a:prstGeom prst="rect">
              <a:avLst/>
            </a:prstGeom>
            <a:noFill/>
            <a:ln>
              <a:noFill/>
            </a:ln>
          </p:spPr>
          <p:txBody>
            <a:bodyPr wrap="square" rtlCol="0">
              <a:spAutoFit/>
            </a:bodyPr>
            <a:lstStyle/>
            <a:p>
              <a:pPr algn="ctr"/>
              <a:r>
                <a:rPr lang="zh-CN" altLang="en-US" sz="7200" b="1" dirty="0">
                  <a:solidFill>
                    <a:schemeClr val="accent1"/>
                  </a:solidFill>
                  <a:latin typeface="微软雅黑" panose="020B0503020204020204" pitchFamily="34" charset="-122"/>
                </a:rPr>
                <a:t> </a:t>
              </a:r>
            </a:p>
          </p:txBody>
        </p:sp>
        <p:sp>
          <p:nvSpPr>
            <p:cNvPr id="2" name="矩形 1"/>
            <p:cNvSpPr/>
            <p:nvPr/>
          </p:nvSpPr>
          <p:spPr>
            <a:xfrm>
              <a:off x="4887549" y="1124584"/>
              <a:ext cx="2416902" cy="2416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585411" y="1864894"/>
            <a:ext cx="2649757" cy="923330"/>
          </a:xfrm>
          <a:prstGeom prst="rect">
            <a:avLst/>
          </a:prstGeom>
        </p:spPr>
        <p:txBody>
          <a:bodyPr wrap="square">
            <a:spAutoFit/>
          </a:bodyPr>
          <a:lstStyle/>
          <a:p>
            <a:r>
              <a:rPr lang="en-US" altLang="zh-CN" sz="5400" dirty="0" smtClean="0">
                <a:solidFill>
                  <a:srgbClr val="0053A3"/>
                </a:solidFill>
              </a:rPr>
              <a:t>06</a:t>
            </a:r>
            <a:endParaRPr lang="zh-CN" alt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par>
                                <p:cTn id="11" presetID="53" presetClass="entr" presetSubtype="16"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6" presetClass="emph" presetSubtype="0" autoRev="1" fill="hold" nodeType="withEffect">
                                  <p:stCondLst>
                                    <p:cond delay="800"/>
                                  </p:stCondLst>
                                  <p:childTnLst>
                                    <p:animScale>
                                      <p:cBhvr>
                                        <p:cTn id="17" dur="250" fill="hold"/>
                                        <p:tgtEl>
                                          <p:spTgt spid="3"/>
                                        </p:tgtEl>
                                      </p:cBhvr>
                                      <p:by x="115000" y="115000"/>
                                    </p:animScale>
                                  </p:childTnLst>
                                </p:cTn>
                              </p:par>
                              <p:par>
                                <p:cTn id="18" presetID="50" presetClass="entr" presetSubtype="0" decel="100000" fill="hold" grpId="0" nodeType="withEffect">
                                  <p:stCondLst>
                                    <p:cond delay="120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ppt_w+.3"/>
                                          </p:val>
                                        </p:tav>
                                        <p:tav tm="100000">
                                          <p:val>
                                            <p:strVal val="#ppt_w"/>
                                          </p:val>
                                        </p:tav>
                                      </p:tavLst>
                                    </p:anim>
                                    <p:anim calcmode="lin" valueType="num">
                                      <p:cBhvr>
                                        <p:cTn id="21" dur="750" fill="hold"/>
                                        <p:tgtEl>
                                          <p:spTgt spid="9"/>
                                        </p:tgtEl>
                                        <p:attrNameLst>
                                          <p:attrName>ppt_h</p:attrName>
                                        </p:attrNameLst>
                                      </p:cBhvr>
                                      <p:tavLst>
                                        <p:tav tm="0">
                                          <p:val>
                                            <p:strVal val="#ppt_h"/>
                                          </p:val>
                                        </p:tav>
                                        <p:tav tm="100000">
                                          <p:val>
                                            <p:strVal val="#ppt_h"/>
                                          </p:val>
                                        </p:tav>
                                      </p:tavLst>
                                    </p:anim>
                                    <p:animEffect transition="in" filter="fade">
                                      <p:cBhvr>
                                        <p:cTn id="22"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0" grpId="0" animBg="1"/>
      <p:bldP spid="5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82011"/>
            <a:ext cx="10515600" cy="798651"/>
          </a:xfrm>
        </p:spPr>
        <p:txBody>
          <a:bodyPr>
            <a:normAutofit/>
          </a:bodyPr>
          <a:lstStyle/>
          <a:p>
            <a:pPr algn="ctr"/>
            <a:r>
              <a:rPr lang="zh-CN" altLang="en-US" sz="3200" dirty="0" smtClean="0">
                <a:latin typeface="黑体" pitchFamily="49" charset="-122"/>
                <a:ea typeface="黑体" pitchFamily="49" charset="-122"/>
              </a:rPr>
              <a:t>主要建议</a:t>
            </a:r>
            <a:endParaRPr lang="zh-CN" altLang="en-US" sz="3200" dirty="0">
              <a:latin typeface="黑体" pitchFamily="49" charset="-122"/>
              <a:ea typeface="黑体" pitchFamily="49" charset="-122"/>
            </a:endParaRPr>
          </a:p>
        </p:txBody>
      </p:sp>
      <p:sp>
        <p:nvSpPr>
          <p:cNvPr id="3" name="内容占位符 2"/>
          <p:cNvSpPr>
            <a:spLocks noGrp="1"/>
          </p:cNvSpPr>
          <p:nvPr>
            <p:ph idx="1"/>
          </p:nvPr>
        </p:nvSpPr>
        <p:spPr>
          <a:xfrm>
            <a:off x="371061" y="1524000"/>
            <a:ext cx="11582400" cy="4720950"/>
          </a:xfrm>
        </p:spPr>
        <p:txBody>
          <a:bodyPr/>
          <a:lstStyle/>
          <a:p>
            <a:pPr marL="0" indent="0">
              <a:lnSpc>
                <a:spcPct val="120000"/>
              </a:lnSpc>
              <a:spcBef>
                <a:spcPts val="0"/>
              </a:spcBef>
              <a:buNone/>
            </a:pPr>
            <a:r>
              <a:rPr lang="en-US" altLang="zh-CN" sz="2400" dirty="0" smtClean="0"/>
              <a:t>1.</a:t>
            </a:r>
            <a:r>
              <a:rPr lang="zh-CN" altLang="en-US" sz="2400" dirty="0" smtClean="0"/>
              <a:t>高度重视材料归集整理的质量</a:t>
            </a:r>
            <a:r>
              <a:rPr lang="en-US" altLang="zh-CN" sz="2400" dirty="0" smtClean="0"/>
              <a:t> </a:t>
            </a:r>
            <a:endParaRPr lang="zh-CN" altLang="en-US" sz="2400" dirty="0"/>
          </a:p>
          <a:p>
            <a:pPr marL="0" indent="0">
              <a:lnSpc>
                <a:spcPct val="120000"/>
              </a:lnSpc>
              <a:spcBef>
                <a:spcPts val="0"/>
              </a:spcBef>
              <a:buNone/>
            </a:pPr>
            <a:r>
              <a:rPr lang="en-US" altLang="zh-CN" sz="2400" dirty="0" smtClean="0"/>
              <a:t>2.</a:t>
            </a:r>
            <a:r>
              <a:rPr lang="zh-CN" altLang="en-US" sz="2400" dirty="0" smtClean="0"/>
              <a:t>高度关注业财融合的机制建设</a:t>
            </a:r>
            <a:endParaRPr lang="en-US" altLang="zh-CN" sz="2400" dirty="0" smtClean="0"/>
          </a:p>
          <a:p>
            <a:pPr marL="0" indent="0">
              <a:lnSpc>
                <a:spcPct val="120000"/>
              </a:lnSpc>
              <a:spcBef>
                <a:spcPts val="0"/>
              </a:spcBef>
              <a:buNone/>
            </a:pPr>
            <a:r>
              <a:rPr lang="en-US" altLang="zh-CN" sz="2400" dirty="0" smtClean="0"/>
              <a:t>3. </a:t>
            </a:r>
            <a:r>
              <a:rPr lang="zh-CN" altLang="en-US" sz="2400" dirty="0" smtClean="0"/>
              <a:t>高度重视成本绩效管控能力；</a:t>
            </a:r>
            <a:endParaRPr lang="en-US" altLang="zh-CN" sz="2400" dirty="0" smtClean="0"/>
          </a:p>
          <a:p>
            <a:pPr marL="0" indent="0">
              <a:lnSpc>
                <a:spcPct val="120000"/>
              </a:lnSpc>
              <a:spcBef>
                <a:spcPts val="0"/>
              </a:spcBef>
              <a:buNone/>
            </a:pPr>
            <a:r>
              <a:rPr lang="en-US" altLang="zh-CN" sz="2400" dirty="0" smtClean="0"/>
              <a:t>4.</a:t>
            </a:r>
            <a:r>
              <a:rPr lang="zh-CN" altLang="en-US" sz="2400" smtClean="0"/>
              <a:t>切实落实单位主体</a:t>
            </a:r>
            <a:r>
              <a:rPr lang="zh-CN" altLang="en-US" sz="2400" dirty="0" smtClean="0"/>
              <a:t>责任</a:t>
            </a:r>
            <a:endParaRPr lang="en-US" altLang="zh-CN" sz="2400" dirty="0" smtClean="0"/>
          </a:p>
          <a:p>
            <a:pPr marL="0" indent="0">
              <a:lnSpc>
                <a:spcPct val="120000"/>
              </a:lnSpc>
              <a:spcBef>
                <a:spcPts val="0"/>
              </a:spcBef>
              <a:buNone/>
            </a:pPr>
            <a:r>
              <a:rPr lang="en-US" altLang="zh-CN" sz="2400" dirty="0" smtClean="0"/>
              <a:t>5.</a:t>
            </a:r>
            <a:r>
              <a:rPr lang="zh-CN" altLang="en-US" sz="2400" dirty="0" smtClean="0"/>
              <a:t>切实提高目标管理能力</a:t>
            </a:r>
            <a:endParaRPr lang="zh-CN" altLang="en-US" sz="2400" dirty="0"/>
          </a:p>
          <a:p>
            <a:pPr marL="0" indent="0">
              <a:lnSpc>
                <a:spcPct val="120000"/>
              </a:lnSpc>
              <a:spcBef>
                <a:spcPts val="0"/>
              </a:spcBef>
              <a:buNone/>
            </a:pPr>
            <a:endParaRPr lang="en-US" altLang="zh-CN" dirty="0"/>
          </a:p>
          <a:p>
            <a:pPr marL="0" indent="0">
              <a:lnSpc>
                <a:spcPct val="120000"/>
              </a:lnSpc>
              <a:spcBef>
                <a:spcPts val="0"/>
              </a:spcBef>
              <a:buNone/>
            </a:pPr>
            <a:r>
              <a:rPr lang="en-US" altLang="zh-CN" dirty="0" smtClean="0"/>
              <a:t> </a:t>
            </a:r>
            <a:endParaRPr lang="zh-CN" altLang="en-US" dirty="0"/>
          </a:p>
          <a:p>
            <a:endParaRPr lang="zh-CN" altLang="en-US" dirty="0"/>
          </a:p>
        </p:txBody>
      </p:sp>
    </p:spTree>
    <p:extLst>
      <p:ext uri="{BB962C8B-B14F-4D97-AF65-F5344CB8AC3E}">
        <p14:creationId xmlns="" xmlns:p14="http://schemas.microsoft.com/office/powerpoint/2010/main" val="23272742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5325" y="549275"/>
            <a:ext cx="10801350" cy="57594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95326" y="2705725"/>
            <a:ext cx="10801350" cy="1446550"/>
          </a:xfrm>
          <a:prstGeom prst="rect">
            <a:avLst/>
          </a:prstGeom>
          <a:noFill/>
        </p:spPr>
        <p:txBody>
          <a:bodyPr wrap="square" rtlCol="0">
            <a:spAutoFit/>
          </a:bodyPr>
          <a:lstStyle/>
          <a:p>
            <a:pPr algn="ctr"/>
            <a:r>
              <a:rPr lang="en-US" altLang="zh-CN" sz="8800" b="1" dirty="0">
                <a:solidFill>
                  <a:schemeClr val="bg1"/>
                </a:solidFill>
              </a:rPr>
              <a:t>THANKS</a:t>
            </a:r>
            <a:endParaRPr lang="zh-CN" altLang="en-US" sz="8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strVal val="#ppt_w+.3"/>
                                          </p:val>
                                        </p:tav>
                                        <p:tav tm="100000">
                                          <p:val>
                                            <p:strVal val="#ppt_w"/>
                                          </p:val>
                                        </p:tav>
                                      </p:tavLst>
                                    </p:anim>
                                    <p:anim calcmode="lin" valueType="num">
                                      <p:cBhvr>
                                        <p:cTn id="8" dur="750" fill="hold"/>
                                        <p:tgtEl>
                                          <p:spTgt spid="8"/>
                                        </p:tgtEl>
                                        <p:attrNameLst>
                                          <p:attrName>ppt_h</p:attrName>
                                        </p:attrNameLst>
                                      </p:cBhvr>
                                      <p:tavLst>
                                        <p:tav tm="0">
                                          <p:val>
                                            <p:strVal val="#ppt_h"/>
                                          </p:val>
                                        </p:tav>
                                        <p:tav tm="100000">
                                          <p:val>
                                            <p:strVal val="#ppt_h"/>
                                          </p:val>
                                        </p:tav>
                                      </p:tavLst>
                                    </p:anim>
                                    <p:animEffect transition="in" filter="fade">
                                      <p:cBhvr>
                                        <p:cTn id="9" dur="750"/>
                                        <p:tgtEl>
                                          <p:spTgt spid="8"/>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6" presetClass="emph" presetSubtype="0" autoRev="1" fill="hold" grpId="1" nodeType="withEffect">
                                  <p:stCondLst>
                                    <p:cond delay="800"/>
                                  </p:stCondLst>
                                  <p:childTnLst>
                                    <p:animScale>
                                      <p:cBhvr>
                                        <p:cTn id="16" dur="250" fill="hold"/>
                                        <p:tgtEl>
                                          <p:spTgt spid="10"/>
                                        </p:tgtEl>
                                      </p:cBhvr>
                                      <p:by x="115000" y="11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5400675" cy="521970"/>
          </a:xfrm>
          <a:prstGeom prst="rect">
            <a:avLst/>
          </a:prstGeom>
          <a:noFill/>
        </p:spPr>
        <p:txBody>
          <a:bodyPr wrap="square" rtlCol="0">
            <a:spAutoFit/>
          </a:bodyPr>
          <a:lstStyle/>
          <a:p>
            <a:r>
              <a:rPr lang="zh-CN" altLang="en-US" sz="2800" b="1" dirty="0">
                <a:latin typeface="微软雅黑" panose="020B0503020204020204" pitchFamily="34" charset="-122"/>
              </a:rPr>
              <a:t>事前评估要求</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5</a:t>
            </a:fld>
            <a:endParaRPr lang="zh-CN" altLang="en-US" dirty="0"/>
          </a:p>
        </p:txBody>
      </p:sp>
      <p:sp>
        <p:nvSpPr>
          <p:cNvPr id="5" name="矩形 4"/>
          <p:cNvSpPr/>
          <p:nvPr/>
        </p:nvSpPr>
        <p:spPr>
          <a:xfrm>
            <a:off x="790482" y="2730371"/>
            <a:ext cx="2970063" cy="2308324"/>
          </a:xfrm>
          <a:prstGeom prst="rect">
            <a:avLst/>
          </a:prstGeom>
        </p:spPr>
        <p:txBody>
          <a:bodyPr wrap="square">
            <a:spAutoFit/>
          </a:bodyPr>
          <a:lstStyle/>
          <a:p>
            <a:pPr algn="ctr">
              <a:lnSpc>
                <a:spcPct val="150000"/>
              </a:lnSpc>
            </a:pPr>
            <a:r>
              <a:rPr lang="zh-CN" altLang="en-US" sz="2400" b="1" dirty="0">
                <a:solidFill>
                  <a:schemeClr val="bg1"/>
                </a:solidFill>
              </a:rPr>
              <a:t>最近工作和生活都有些懈怠，事情比较多比较杂，搅在一起让人丧失了动力</a:t>
            </a:r>
            <a:endParaRPr lang="en-US" altLang="zh-CN" sz="2400" b="1" dirty="0">
              <a:solidFill>
                <a:schemeClr val="bg1"/>
              </a:solidFill>
            </a:endParaRPr>
          </a:p>
        </p:txBody>
      </p:sp>
      <p:sp>
        <p:nvSpPr>
          <p:cNvPr id="6" name="矩形 5"/>
          <p:cNvSpPr/>
          <p:nvPr/>
        </p:nvSpPr>
        <p:spPr>
          <a:xfrm>
            <a:off x="4658548" y="2730371"/>
            <a:ext cx="2970062" cy="2308324"/>
          </a:xfrm>
          <a:prstGeom prst="rect">
            <a:avLst/>
          </a:prstGeom>
        </p:spPr>
        <p:txBody>
          <a:bodyPr wrap="square">
            <a:spAutoFit/>
          </a:bodyPr>
          <a:lstStyle/>
          <a:p>
            <a:pPr algn="ctr">
              <a:lnSpc>
                <a:spcPct val="150000"/>
              </a:lnSpc>
            </a:pPr>
            <a:r>
              <a:rPr lang="zh-CN" altLang="en-US" sz="2400" b="1" dirty="0">
                <a:solidFill>
                  <a:schemeClr val="bg1"/>
                </a:solidFill>
              </a:rPr>
              <a:t>这段时间，追完了一部剧叫琅琊榜，看了几部电影，其中推荐</a:t>
            </a:r>
            <a:r>
              <a:rPr lang="en-US" altLang="zh-CN" sz="2400" b="1" dirty="0">
                <a:solidFill>
                  <a:schemeClr val="bg1"/>
                </a:solidFill>
              </a:rPr>
              <a:t>Inside Out</a:t>
            </a:r>
          </a:p>
        </p:txBody>
      </p:sp>
      <p:sp>
        <p:nvSpPr>
          <p:cNvPr id="12" name="矩形 11"/>
          <p:cNvSpPr/>
          <p:nvPr/>
        </p:nvSpPr>
        <p:spPr>
          <a:xfrm>
            <a:off x="790482" y="1883782"/>
            <a:ext cx="1605280" cy="737235"/>
          </a:xfrm>
          <a:prstGeom prst="rect">
            <a:avLst/>
          </a:prstGeom>
        </p:spPr>
        <p:txBody>
          <a:bodyPr wrap="none">
            <a:spAutoFit/>
          </a:bodyPr>
          <a:lstStyle/>
          <a:p>
            <a:pPr>
              <a:lnSpc>
                <a:spcPct val="150000"/>
              </a:lnSpc>
            </a:pPr>
            <a:r>
              <a:rPr lang="zh-CN" altLang="en-US" sz="2800" b="1" dirty="0">
                <a:solidFill>
                  <a:schemeClr val="bg1"/>
                </a:solidFill>
                <a:latin typeface="Times New Roman" panose="02020603050405020304" pitchFamily="18" charset="0"/>
                <a:cs typeface="Times New Roman" panose="02020603050405020304" pitchFamily="18" charset="0"/>
              </a:rPr>
              <a:t>政策层面</a:t>
            </a:r>
          </a:p>
        </p:txBody>
      </p:sp>
      <p:sp>
        <p:nvSpPr>
          <p:cNvPr id="13" name="矩形 12"/>
          <p:cNvSpPr/>
          <p:nvPr/>
        </p:nvSpPr>
        <p:spPr>
          <a:xfrm>
            <a:off x="4658548" y="1883782"/>
            <a:ext cx="2076851" cy="738664"/>
          </a:xfrm>
          <a:prstGeom prst="rect">
            <a:avLst/>
          </a:prstGeom>
        </p:spPr>
        <p:txBody>
          <a:bodyPr wrap="none">
            <a:spAutoFit/>
          </a:bodyPr>
          <a:lstStyle/>
          <a:p>
            <a:pPr>
              <a:lnSpc>
                <a:spcPct val="150000"/>
              </a:lnSpc>
            </a:pPr>
            <a:r>
              <a:rPr lang="en-US" altLang="zh-CN" sz="2800" b="1" dirty="0">
                <a:solidFill>
                  <a:schemeClr val="bg1"/>
                </a:solidFill>
                <a:latin typeface="Times New Roman" panose="02020603050405020304" pitchFamily="18" charset="0"/>
                <a:cs typeface="Times New Roman" panose="02020603050405020304" pitchFamily="18" charset="0"/>
              </a:rPr>
              <a:t>PART TWO</a:t>
            </a:r>
          </a:p>
        </p:txBody>
      </p:sp>
      <p:sp>
        <p:nvSpPr>
          <p:cNvPr id="14" name="矩形 13"/>
          <p:cNvSpPr/>
          <p:nvPr/>
        </p:nvSpPr>
        <p:spPr>
          <a:xfrm>
            <a:off x="8526613" y="1883782"/>
            <a:ext cx="2455159" cy="738664"/>
          </a:xfrm>
          <a:prstGeom prst="rect">
            <a:avLst/>
          </a:prstGeom>
        </p:spPr>
        <p:txBody>
          <a:bodyPr wrap="none">
            <a:spAutoFit/>
          </a:bodyPr>
          <a:lstStyle/>
          <a:p>
            <a:pPr>
              <a:lnSpc>
                <a:spcPct val="150000"/>
              </a:lnSpc>
            </a:pPr>
            <a:r>
              <a:rPr lang="en-US" altLang="zh-CN" sz="2800" b="1" dirty="0">
                <a:solidFill>
                  <a:schemeClr val="bg1"/>
                </a:solidFill>
                <a:latin typeface="Times New Roman" panose="02020603050405020304" pitchFamily="18" charset="0"/>
                <a:cs typeface="Times New Roman" panose="02020603050405020304" pitchFamily="18" charset="0"/>
              </a:rPr>
              <a:t>PART THREE</a:t>
            </a:r>
          </a:p>
        </p:txBody>
      </p:sp>
      <p:sp>
        <p:nvSpPr>
          <p:cNvPr id="15" name="矩形 14"/>
          <p:cNvSpPr/>
          <p:nvPr/>
        </p:nvSpPr>
        <p:spPr>
          <a:xfrm>
            <a:off x="8526613" y="2730371"/>
            <a:ext cx="2970062" cy="2308324"/>
          </a:xfrm>
          <a:prstGeom prst="rect">
            <a:avLst/>
          </a:prstGeom>
        </p:spPr>
        <p:txBody>
          <a:bodyPr wrap="square">
            <a:spAutoFit/>
          </a:bodyPr>
          <a:lstStyle/>
          <a:p>
            <a:pPr algn="ctr">
              <a:lnSpc>
                <a:spcPct val="150000"/>
              </a:lnSpc>
            </a:pPr>
            <a:r>
              <a:rPr lang="zh-CN" altLang="en-US" sz="2400" b="1" dirty="0">
                <a:solidFill>
                  <a:schemeClr val="bg1"/>
                </a:solidFill>
              </a:rPr>
              <a:t>看完了关于如何做科学研究的几本书，只是觉得像喝了几碗鸡汤，然并卵罢了</a:t>
            </a:r>
            <a:endParaRPr lang="en-US" altLang="zh-CN" sz="2400" b="1" dirty="0">
              <a:solidFill>
                <a:schemeClr val="bg1"/>
              </a:solidFill>
            </a:endParaRPr>
          </a:p>
        </p:txBody>
      </p:sp>
      <p:sp>
        <p:nvSpPr>
          <p:cNvPr id="100" name="文本框 99"/>
          <p:cNvSpPr txBox="1"/>
          <p:nvPr/>
        </p:nvSpPr>
        <p:spPr>
          <a:xfrm>
            <a:off x="902368" y="1058779"/>
            <a:ext cx="9455752" cy="4893647"/>
          </a:xfrm>
          <a:prstGeom prst="rect">
            <a:avLst/>
          </a:prstGeom>
          <a:noFill/>
          <a:ln w="9525">
            <a:noFill/>
          </a:ln>
        </p:spPr>
        <p:txBody>
          <a:bodyPr wrap="square">
            <a:spAutoFit/>
          </a:bodyPr>
          <a:lstStyle/>
          <a:p>
            <a:r>
              <a:rPr lang="en-US" altLang="zh-CN" sz="2400" dirty="0"/>
              <a:t>1</a:t>
            </a:r>
            <a:r>
              <a:rPr lang="zh-CN" altLang="en-US" sz="2400" dirty="0"/>
              <a:t>、法规与管理要求：预算法及其实施细则要求（</a:t>
            </a:r>
            <a:r>
              <a:rPr lang="en-US" altLang="zh-CN" sz="2400" dirty="0"/>
              <a:t>2015</a:t>
            </a:r>
            <a:r>
              <a:rPr lang="zh-CN" altLang="en-US" sz="2400" dirty="0"/>
              <a:t>年</a:t>
            </a:r>
            <a:r>
              <a:rPr lang="en-US" altLang="zh-CN" sz="2400" dirty="0"/>
              <a:t>8</a:t>
            </a:r>
            <a:r>
              <a:rPr lang="zh-CN" altLang="en-US" sz="2400" dirty="0"/>
              <a:t>月）</a:t>
            </a:r>
            <a:endParaRPr lang="en-US" altLang="zh-CN" sz="2400" dirty="0"/>
          </a:p>
          <a:p>
            <a:endParaRPr lang="en-US" altLang="zh-CN" sz="2400" dirty="0"/>
          </a:p>
          <a:p>
            <a:r>
              <a:rPr lang="en-US" altLang="zh-CN" sz="2400" dirty="0"/>
              <a:t>2</a:t>
            </a:r>
            <a:r>
              <a:rPr lang="zh-CN" altLang="en-US" sz="2400" dirty="0"/>
              <a:t>、</a:t>
            </a:r>
            <a:r>
              <a:rPr lang="en-US" altLang="zh-CN" sz="2400" dirty="0"/>
              <a:t>《</a:t>
            </a:r>
            <a:r>
              <a:rPr lang="zh-CN" altLang="en-US" sz="2400" dirty="0"/>
              <a:t>意见</a:t>
            </a:r>
            <a:r>
              <a:rPr lang="en-US" altLang="zh-CN" sz="2400" dirty="0"/>
              <a:t>》</a:t>
            </a:r>
            <a:r>
              <a:rPr lang="zh-CN" altLang="en-US" sz="2400" dirty="0"/>
              <a:t>与管理要求：</a:t>
            </a:r>
            <a:r>
              <a:rPr lang="en-US" altLang="zh-CN" sz="2400" dirty="0"/>
              <a:t>《</a:t>
            </a:r>
            <a:r>
              <a:rPr lang="zh-CN" altLang="en-US" sz="2400" dirty="0"/>
              <a:t>中共中央国务院关于全面实施预算绩效管理的意见</a:t>
            </a:r>
            <a:r>
              <a:rPr lang="en-US" altLang="zh-CN" sz="2400" dirty="0"/>
              <a:t>》(</a:t>
            </a:r>
            <a:r>
              <a:rPr lang="zh-CN" altLang="en-US" sz="2400" dirty="0"/>
              <a:t>国发</a:t>
            </a:r>
            <a:r>
              <a:rPr lang="en-US" altLang="zh-CN" sz="2400" dirty="0"/>
              <a:t>〔2018〕34</a:t>
            </a:r>
            <a:r>
              <a:rPr lang="zh-CN" altLang="en-US" sz="2400" dirty="0"/>
              <a:t>号</a:t>
            </a:r>
            <a:r>
              <a:rPr lang="en-US" altLang="zh-CN" sz="2400" dirty="0"/>
              <a:t>)</a:t>
            </a:r>
          </a:p>
          <a:p>
            <a:endParaRPr lang="en-US" altLang="zh-CN" sz="2400" dirty="0"/>
          </a:p>
          <a:p>
            <a:r>
              <a:rPr lang="en-US" altLang="zh-CN" sz="2400" dirty="0"/>
              <a:t>3</a:t>
            </a:r>
            <a:r>
              <a:rPr lang="zh-CN" altLang="en-US" sz="2400" dirty="0"/>
              <a:t>、</a:t>
            </a:r>
            <a:r>
              <a:rPr lang="en-US" altLang="zh-CN" sz="2400" dirty="0"/>
              <a:t>《</a:t>
            </a:r>
            <a:r>
              <a:rPr lang="zh-CN" altLang="en-US" sz="2400" dirty="0"/>
              <a:t>意见</a:t>
            </a:r>
            <a:r>
              <a:rPr lang="en-US" altLang="zh-CN" sz="2400" dirty="0"/>
              <a:t>》</a:t>
            </a:r>
            <a:r>
              <a:rPr lang="zh-CN" altLang="en-US" sz="2400" dirty="0"/>
              <a:t>与管理要求：</a:t>
            </a:r>
            <a:r>
              <a:rPr lang="en-US" altLang="zh-CN" sz="2400" dirty="0"/>
              <a:t>《</a:t>
            </a:r>
            <a:r>
              <a:rPr lang="zh-CN" altLang="en-US" sz="2400" dirty="0"/>
              <a:t>北京市关于全面实施预算绩效管理的意见</a:t>
            </a:r>
            <a:r>
              <a:rPr lang="en-US" altLang="zh-CN" sz="2400" dirty="0"/>
              <a:t>》(</a:t>
            </a:r>
            <a:r>
              <a:rPr lang="zh-CN" altLang="en-US" sz="2400" dirty="0"/>
              <a:t>中发</a:t>
            </a:r>
            <a:r>
              <a:rPr lang="en-US" altLang="zh-CN" sz="2400" dirty="0"/>
              <a:t>〔2019〕12</a:t>
            </a:r>
            <a:r>
              <a:rPr lang="zh-CN" altLang="en-US" sz="2400" dirty="0"/>
              <a:t>号</a:t>
            </a:r>
            <a:r>
              <a:rPr lang="en-US" altLang="zh-CN" sz="2400" dirty="0"/>
              <a:t>)</a:t>
            </a:r>
          </a:p>
          <a:p>
            <a:endParaRPr lang="en-US" altLang="zh-CN" sz="2400" dirty="0"/>
          </a:p>
          <a:p>
            <a:r>
              <a:rPr lang="en-US" altLang="zh-CN" sz="2400" dirty="0"/>
              <a:t>4</a:t>
            </a:r>
            <a:r>
              <a:rPr lang="zh-CN" altLang="en-US" sz="2400" dirty="0"/>
              <a:t>、</a:t>
            </a:r>
            <a:r>
              <a:rPr lang="en-US" altLang="zh-CN" sz="2400" dirty="0"/>
              <a:t>《</a:t>
            </a:r>
            <a:r>
              <a:rPr lang="zh-CN" altLang="en-US" sz="2400" dirty="0"/>
              <a:t>办法</a:t>
            </a:r>
            <a:r>
              <a:rPr lang="en-US" altLang="zh-CN" sz="2400" dirty="0"/>
              <a:t>》</a:t>
            </a:r>
            <a:r>
              <a:rPr lang="zh-CN" altLang="en-US" sz="2400" dirty="0"/>
              <a:t>与管理要求：</a:t>
            </a:r>
            <a:r>
              <a:rPr lang="en-US" altLang="zh-CN" sz="2400" dirty="0"/>
              <a:t>《</a:t>
            </a:r>
            <a:r>
              <a:rPr lang="zh-CN" altLang="en-US" sz="2400" dirty="0"/>
              <a:t>项目支出绩效评价管理办法</a:t>
            </a:r>
            <a:r>
              <a:rPr lang="en-US" altLang="zh-CN" sz="2400" dirty="0"/>
              <a:t>》</a:t>
            </a:r>
            <a:r>
              <a:rPr lang="zh-CN" altLang="en-US" sz="2400" dirty="0"/>
              <a:t>（财发</a:t>
            </a:r>
            <a:r>
              <a:rPr lang="en-US" altLang="zh-CN" sz="2400" dirty="0"/>
              <a:t>〔2020〕10</a:t>
            </a:r>
            <a:r>
              <a:rPr lang="zh-CN" altLang="en-US" sz="2400" dirty="0"/>
              <a:t>号）；</a:t>
            </a:r>
            <a:r>
              <a:rPr lang="en-US" altLang="zh-CN" sz="2400" dirty="0"/>
              <a:t>《</a:t>
            </a:r>
            <a:r>
              <a:rPr lang="zh-CN" altLang="en-US" sz="2400" dirty="0"/>
              <a:t>北京市预算绩效目标管理办法</a:t>
            </a:r>
            <a:r>
              <a:rPr lang="en-US" altLang="zh-CN" sz="2400" dirty="0"/>
              <a:t>》</a:t>
            </a:r>
            <a:r>
              <a:rPr lang="zh-CN" altLang="en-US" sz="2400" dirty="0"/>
              <a:t>（京财绩效发</a:t>
            </a:r>
            <a:r>
              <a:rPr lang="en-US" altLang="zh-CN" sz="2400" dirty="0"/>
              <a:t>〔2020〕2137</a:t>
            </a:r>
            <a:r>
              <a:rPr lang="zh-CN" altLang="en-US" sz="2400" dirty="0"/>
              <a:t>号）；</a:t>
            </a:r>
            <a:r>
              <a:rPr lang="en-US" altLang="zh-CN" sz="2400" dirty="0"/>
              <a:t>《</a:t>
            </a:r>
            <a:r>
              <a:rPr lang="zh-CN" altLang="en-US" sz="2400" dirty="0"/>
              <a:t>北京市市级财政支出成本预算绩效分析操作流程</a:t>
            </a:r>
            <a:r>
              <a:rPr lang="en-US" altLang="zh-CN" sz="2400" dirty="0"/>
              <a:t>》</a:t>
            </a:r>
            <a:r>
              <a:rPr lang="zh-CN" altLang="en-US" sz="2400" dirty="0"/>
              <a:t>（京财绩效发</a:t>
            </a:r>
            <a:r>
              <a:rPr lang="en-US" altLang="zh-CN" sz="2400" dirty="0"/>
              <a:t>〔2020〕893</a:t>
            </a:r>
            <a:r>
              <a:rPr lang="zh-CN" altLang="en-US" sz="2400" dirty="0"/>
              <a:t>号）；</a:t>
            </a:r>
            <a:r>
              <a:rPr lang="en-US" altLang="zh-CN" sz="2400" dirty="0"/>
              <a:t> 《</a:t>
            </a:r>
            <a:r>
              <a:rPr lang="zh-CN" altLang="en-US" sz="2400" dirty="0"/>
              <a:t>北京市财政支出事前评估管理办法</a:t>
            </a:r>
            <a:r>
              <a:rPr lang="en-US" altLang="zh-CN" sz="2400" dirty="0"/>
              <a:t>》</a:t>
            </a:r>
            <a:r>
              <a:rPr lang="zh-CN" altLang="en-US" sz="2400" dirty="0"/>
              <a:t>（京财绩效发</a:t>
            </a:r>
            <a:r>
              <a:rPr lang="en-US" altLang="zh-CN" sz="2400" dirty="0"/>
              <a:t>〔2020〕128</a:t>
            </a:r>
            <a:r>
              <a:rPr lang="zh-CN" altLang="en-US" sz="2400" dirty="0"/>
              <a:t>号）</a:t>
            </a:r>
            <a:endParaRPr lang="en-US"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6"/>
          <p:cNvGrpSpPr/>
          <p:nvPr/>
        </p:nvGrpSpPr>
        <p:grpSpPr>
          <a:xfrm>
            <a:off x="7055424" y="1012432"/>
            <a:ext cx="4013641" cy="4752263"/>
            <a:chOff x="7055425" y="1908447"/>
            <a:chExt cx="3561372" cy="3606217"/>
          </a:xfrm>
        </p:grpSpPr>
        <p:sp>
          <p:nvSpPr>
            <p:cNvPr id="2" name="Shape 2012"/>
            <p:cNvSpPr/>
            <p:nvPr/>
          </p:nvSpPr>
          <p:spPr>
            <a:xfrm>
              <a:off x="7055425" y="1908447"/>
              <a:ext cx="3561372" cy="1677517"/>
            </a:xfrm>
            <a:prstGeom prst="roundRect">
              <a:avLst>
                <a:gd name="adj" fmla="val 6918"/>
              </a:avLst>
            </a:prstGeom>
            <a:noFill/>
            <a:ln w="12700">
              <a:solidFill>
                <a:srgbClr val="A6AAA9"/>
              </a:solidFill>
              <a:miter lim="400000"/>
            </a:ln>
          </p:spPr>
          <p:txBody>
            <a:bodyPr lIns="19051" tIns="19051" rIns="19051" bIns="19051" anchor="ctr"/>
            <a:lstStyle/>
            <a:p>
              <a:pPr lvl="0"/>
              <a:endParaRPr sz="1733"/>
            </a:p>
          </p:txBody>
        </p:sp>
        <p:sp>
          <p:nvSpPr>
            <p:cNvPr id="3" name="Shape 2013"/>
            <p:cNvSpPr/>
            <p:nvPr/>
          </p:nvSpPr>
          <p:spPr>
            <a:xfrm>
              <a:off x="7055425" y="3838924"/>
              <a:ext cx="3561372" cy="1675740"/>
            </a:xfrm>
            <a:prstGeom prst="roundRect">
              <a:avLst>
                <a:gd name="adj" fmla="val 6925"/>
              </a:avLst>
            </a:prstGeom>
            <a:noFill/>
            <a:ln w="12700">
              <a:solidFill>
                <a:srgbClr val="A6AAA9"/>
              </a:solidFill>
              <a:miter lim="400000"/>
            </a:ln>
          </p:spPr>
          <p:txBody>
            <a:bodyPr lIns="19051" tIns="19051" rIns="19051" bIns="19051" anchor="ctr"/>
            <a:lstStyle/>
            <a:p>
              <a:pPr lvl="0"/>
              <a:endParaRPr sz="1733"/>
            </a:p>
          </p:txBody>
        </p:sp>
      </p:grpSp>
      <p:sp>
        <p:nvSpPr>
          <p:cNvPr id="4" name="Shape 2014"/>
          <p:cNvSpPr/>
          <p:nvPr/>
        </p:nvSpPr>
        <p:spPr>
          <a:xfrm>
            <a:off x="1581951" y="3838030"/>
            <a:ext cx="3561372" cy="2058684"/>
          </a:xfrm>
          <a:prstGeom prst="roundRect">
            <a:avLst>
              <a:gd name="adj" fmla="val 6918"/>
            </a:avLst>
          </a:prstGeom>
          <a:noFill/>
          <a:ln w="12700">
            <a:solidFill>
              <a:srgbClr val="A6AAA9"/>
            </a:solidFill>
            <a:miter lim="400000"/>
          </a:ln>
        </p:spPr>
        <p:txBody>
          <a:bodyPr lIns="19051" tIns="19051" rIns="19051" bIns="19051" anchor="ctr"/>
          <a:lstStyle/>
          <a:p>
            <a:pPr lvl="0"/>
            <a:endParaRPr sz="1733"/>
          </a:p>
        </p:txBody>
      </p:sp>
      <p:sp>
        <p:nvSpPr>
          <p:cNvPr id="32" name="Title 1"/>
          <p:cNvSpPr txBox="1">
            <a:spLocks/>
          </p:cNvSpPr>
          <p:nvPr/>
        </p:nvSpPr>
        <p:spPr>
          <a:xfrm>
            <a:off x="4411396" y="243479"/>
            <a:ext cx="4472107" cy="492539"/>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建立全过程预算绩效管理链条</a:t>
            </a:r>
          </a:p>
        </p:txBody>
      </p:sp>
      <p:grpSp>
        <p:nvGrpSpPr>
          <p:cNvPr id="17" name="组合 14"/>
          <p:cNvGrpSpPr/>
          <p:nvPr/>
        </p:nvGrpSpPr>
        <p:grpSpPr>
          <a:xfrm>
            <a:off x="1157092" y="1127705"/>
            <a:ext cx="10205462" cy="4636989"/>
            <a:chOff x="1107307" y="1908447"/>
            <a:chExt cx="9979812" cy="3255542"/>
          </a:xfrm>
        </p:grpSpPr>
        <p:sp>
          <p:nvSpPr>
            <p:cNvPr id="5" name="Shape 2015"/>
            <p:cNvSpPr/>
            <p:nvPr/>
          </p:nvSpPr>
          <p:spPr>
            <a:xfrm>
              <a:off x="1581951" y="1908447"/>
              <a:ext cx="3561372" cy="1686613"/>
            </a:xfrm>
            <a:prstGeom prst="roundRect">
              <a:avLst>
                <a:gd name="adj" fmla="val 6918"/>
              </a:avLst>
            </a:prstGeom>
            <a:noFill/>
            <a:ln w="12700">
              <a:solidFill>
                <a:srgbClr val="A6AAA9"/>
              </a:solidFill>
              <a:miter lim="400000"/>
            </a:ln>
          </p:spPr>
          <p:txBody>
            <a:bodyPr lIns="19051" tIns="19051" rIns="19051" bIns="19051" anchor="ctr"/>
            <a:lstStyle/>
            <a:p>
              <a:pPr lvl="0"/>
              <a:endParaRPr sz="1733"/>
            </a:p>
          </p:txBody>
        </p:sp>
        <p:sp>
          <p:nvSpPr>
            <p:cNvPr id="6" name="Shape 2016"/>
            <p:cNvSpPr/>
            <p:nvPr/>
          </p:nvSpPr>
          <p:spPr>
            <a:xfrm>
              <a:off x="4651927" y="2276088"/>
              <a:ext cx="2887903" cy="28879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5400" tIns="25400" rIns="25400" bIns="25400" anchor="ctr"/>
            <a:lstStyle/>
            <a:p>
              <a:pPr lvl="0"/>
              <a:endParaRPr sz="1733"/>
            </a:p>
          </p:txBody>
        </p:sp>
        <p:sp>
          <p:nvSpPr>
            <p:cNvPr id="7" name="Shape 2021"/>
            <p:cNvSpPr/>
            <p:nvPr/>
          </p:nvSpPr>
          <p:spPr>
            <a:xfrm>
              <a:off x="2244865" y="2468893"/>
              <a:ext cx="2407063" cy="9124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600" dirty="0">
                  <a:solidFill>
                    <a:schemeClr val="tx1">
                      <a:lumMod val="75000"/>
                      <a:lumOff val="25000"/>
                    </a:schemeClr>
                  </a:solidFill>
                  <a:latin typeface="微软雅黑" pitchFamily="34" charset="-122"/>
                  <a:ea typeface="微软雅黑" pitchFamily="34" charset="-122"/>
                </a:rPr>
                <a:t>各部门各单位要结合预算评审、项目审批等，对新出台重大政策、项目的预算及方案开展</a:t>
              </a:r>
              <a:r>
                <a:rPr lang="zh-CN" altLang="en-US" sz="1600" dirty="0" smtClean="0">
                  <a:solidFill>
                    <a:schemeClr val="tx1">
                      <a:lumMod val="75000"/>
                      <a:lumOff val="25000"/>
                    </a:schemeClr>
                  </a:solidFill>
                  <a:latin typeface="微软雅黑" pitchFamily="34" charset="-122"/>
                  <a:ea typeface="微软雅黑" pitchFamily="34" charset="-122"/>
                </a:rPr>
                <a:t>事前评估论证</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2322199" y="2050481"/>
              <a:ext cx="2420560" cy="4016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800" b="1" dirty="0" smtClean="0">
                  <a:solidFill>
                    <a:srgbClr val="C00000"/>
                  </a:solidFill>
                  <a:latin typeface="微软雅黑" panose="020B0503020204020204" pitchFamily="34" charset="-122"/>
                  <a:ea typeface="微软雅黑" panose="020B0503020204020204" pitchFamily="34" charset="-122"/>
                </a:rPr>
                <a:t>建立事前绩效</a:t>
              </a:r>
              <a:r>
                <a:rPr lang="zh-CN" altLang="en-US" sz="1800" b="1" dirty="0">
                  <a:solidFill>
                    <a:srgbClr val="C00000"/>
                  </a:solidFill>
                  <a:latin typeface="微软雅黑" panose="020B0503020204020204" pitchFamily="34" charset="-122"/>
                  <a:ea typeface="微软雅黑" panose="020B0503020204020204" pitchFamily="34" charset="-122"/>
                </a:rPr>
                <a:t>评估机制</a:t>
              </a:r>
            </a:p>
          </p:txBody>
        </p:sp>
        <p:sp>
          <p:nvSpPr>
            <p:cNvPr id="9" name="Shape 2023"/>
            <p:cNvSpPr/>
            <p:nvPr/>
          </p:nvSpPr>
          <p:spPr>
            <a:xfrm>
              <a:off x="2244865" y="4447228"/>
              <a:ext cx="2497893" cy="572767"/>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600" dirty="0">
                  <a:solidFill>
                    <a:schemeClr val="tx1">
                      <a:lumMod val="75000"/>
                      <a:lumOff val="25000"/>
                    </a:schemeClr>
                  </a:solidFill>
                  <a:latin typeface="微软雅黑" pitchFamily="34" charset="-122"/>
                  <a:ea typeface="微软雅黑" pitchFamily="34" charset="-122"/>
                </a:rPr>
                <a:t>通过自评和外部评价相结合的方式，对预算执行情况开展</a:t>
              </a:r>
              <a:r>
                <a:rPr lang="zh-CN" altLang="en-US" sz="1600" dirty="0" smtClean="0">
                  <a:solidFill>
                    <a:schemeClr val="tx1">
                      <a:lumMod val="75000"/>
                      <a:lumOff val="25000"/>
                    </a:schemeClr>
                  </a:solidFill>
                  <a:latin typeface="微软雅黑" pitchFamily="34" charset="-122"/>
                  <a:ea typeface="微软雅黑" pitchFamily="34" charset="-122"/>
                </a:rPr>
                <a:t>绩效评价</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推进</a:t>
              </a:r>
              <a:r>
                <a:rPr lang="zh-CN" altLang="en-US" sz="1600" dirty="0">
                  <a:solidFill>
                    <a:schemeClr val="tx1">
                      <a:lumMod val="75000"/>
                      <a:lumOff val="25000"/>
                    </a:schemeClr>
                  </a:solidFill>
                  <a:latin typeface="微软雅黑" pitchFamily="34" charset="-122"/>
                  <a:ea typeface="微软雅黑" pitchFamily="34" charset="-122"/>
                </a:rPr>
                <a:t>绩效信息公开</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2084904" y="4015014"/>
              <a:ext cx="2559228" cy="3904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开展绩效评价和结果应用</a:t>
              </a:r>
            </a:p>
          </p:txBody>
        </p:sp>
        <p:sp>
          <p:nvSpPr>
            <p:cNvPr id="11" name="Shape 2025"/>
            <p:cNvSpPr/>
            <p:nvPr/>
          </p:nvSpPr>
          <p:spPr>
            <a:xfrm>
              <a:off x="7721902" y="2468894"/>
              <a:ext cx="2130593" cy="50991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600" dirty="0">
                  <a:solidFill>
                    <a:schemeClr val="tx1">
                      <a:lumMod val="75000"/>
                      <a:lumOff val="25000"/>
                    </a:schemeClr>
                  </a:solidFill>
                  <a:latin typeface="微软雅黑" pitchFamily="34" charset="-122"/>
                  <a:ea typeface="微软雅黑" pitchFamily="34" charset="-122"/>
                </a:rPr>
                <a:t>全面设置部门和单位整体绩效目标、政策及项目绩效目标</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7983687" y="2050481"/>
              <a:ext cx="1869332" cy="4016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强化绩效目标管理</a:t>
              </a:r>
            </a:p>
          </p:txBody>
        </p:sp>
        <p:sp>
          <p:nvSpPr>
            <p:cNvPr id="13" name="Shape 2027"/>
            <p:cNvSpPr/>
            <p:nvPr/>
          </p:nvSpPr>
          <p:spPr>
            <a:xfrm>
              <a:off x="7602511" y="4405469"/>
              <a:ext cx="2344380" cy="75094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600" dirty="0">
                  <a:solidFill>
                    <a:schemeClr val="tx1">
                      <a:lumMod val="75000"/>
                      <a:lumOff val="25000"/>
                    </a:schemeClr>
                  </a:solidFill>
                  <a:latin typeface="微软雅黑" pitchFamily="34" charset="-122"/>
                  <a:ea typeface="微软雅黑" pitchFamily="34" charset="-122"/>
                </a:rPr>
                <a:t>实行</a:t>
              </a:r>
              <a:r>
                <a:rPr lang="zh-CN" altLang="en-US" sz="1600" dirty="0" smtClean="0">
                  <a:solidFill>
                    <a:schemeClr val="tx1">
                      <a:lumMod val="75000"/>
                      <a:lumOff val="25000"/>
                    </a:schemeClr>
                  </a:solidFill>
                  <a:latin typeface="微软雅黑" pitchFamily="34" charset="-122"/>
                  <a:ea typeface="微软雅黑" pitchFamily="34" charset="-122"/>
                </a:rPr>
                <a:t>“双监控”，关注制度</a:t>
              </a:r>
              <a:r>
                <a:rPr lang="zh-CN" altLang="en-US" sz="1600" dirty="0">
                  <a:solidFill>
                    <a:schemeClr val="tx1">
                      <a:lumMod val="75000"/>
                      <a:lumOff val="25000"/>
                    </a:schemeClr>
                  </a:solidFill>
                  <a:latin typeface="微软雅黑" pitchFamily="34" charset="-122"/>
                  <a:ea typeface="微软雅黑" pitchFamily="34" charset="-122"/>
                </a:rPr>
                <a:t>建设</a:t>
              </a:r>
              <a:r>
                <a:rPr lang="zh-CN" altLang="en-US" sz="1600" dirty="0" smtClean="0">
                  <a:solidFill>
                    <a:schemeClr val="tx1">
                      <a:lumMod val="75000"/>
                      <a:lumOff val="25000"/>
                    </a:schemeClr>
                  </a:solidFill>
                  <a:latin typeface="微软雅黑" pitchFamily="34" charset="-122"/>
                  <a:ea typeface="微软雅黑" pitchFamily="34" charset="-122"/>
                </a:rPr>
                <a:t>和业务及资金执行情况，降低</a:t>
              </a:r>
              <a:r>
                <a:rPr lang="zh-CN" altLang="en-US" sz="1600" dirty="0">
                  <a:solidFill>
                    <a:schemeClr val="tx1">
                      <a:lumMod val="75000"/>
                      <a:lumOff val="25000"/>
                    </a:schemeClr>
                  </a:solidFill>
                  <a:latin typeface="微软雅黑" pitchFamily="34" charset="-122"/>
                  <a:ea typeface="微软雅黑" pitchFamily="34" charset="-122"/>
                </a:rPr>
                <a:t>资金</a:t>
              </a:r>
              <a:r>
                <a:rPr lang="zh-CN" altLang="en-US" sz="1600" dirty="0" smtClean="0">
                  <a:solidFill>
                    <a:schemeClr val="tx1">
                      <a:lumMod val="75000"/>
                      <a:lumOff val="25000"/>
                    </a:schemeClr>
                  </a:solidFill>
                  <a:latin typeface="微软雅黑" pitchFamily="34" charset="-122"/>
                  <a:ea typeface="微软雅黑" pitchFamily="34" charset="-122"/>
                </a:rPr>
                <a:t>运行成本</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8007945" y="4003850"/>
              <a:ext cx="1869332" cy="4016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做好绩效运行监控</a:t>
              </a:r>
            </a:p>
          </p:txBody>
        </p:sp>
        <p:sp>
          <p:nvSpPr>
            <p:cNvPr id="16" name="Shape 2029"/>
            <p:cNvSpPr/>
            <p:nvPr/>
          </p:nvSpPr>
          <p:spPr>
            <a:xfrm>
              <a:off x="1107307" y="2274011"/>
              <a:ext cx="955485" cy="955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33867" tIns="33867" rIns="33867" bIns="33867" numCol="1" anchor="ctr">
              <a:noAutofit/>
            </a:bodyPr>
            <a:lstStyle/>
            <a:p>
              <a:pPr lvl="0"/>
              <a:endParaRPr sz="1733"/>
            </a:p>
          </p:txBody>
        </p:sp>
        <p:sp>
          <p:nvSpPr>
            <p:cNvPr id="19" name="Shape 2032"/>
            <p:cNvSpPr/>
            <p:nvPr/>
          </p:nvSpPr>
          <p:spPr>
            <a:xfrm>
              <a:off x="1109974" y="4206262"/>
              <a:ext cx="950151" cy="9501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33867" tIns="33867" rIns="33867" bIns="33867" numCol="1" anchor="ctr">
              <a:noAutofit/>
            </a:bodyPr>
            <a:lstStyle/>
            <a:p>
              <a:pPr lvl="0"/>
              <a:endParaRPr sz="1733"/>
            </a:p>
          </p:txBody>
        </p:sp>
        <p:sp>
          <p:nvSpPr>
            <p:cNvPr id="21" name="Shape 2035"/>
            <p:cNvSpPr/>
            <p:nvPr/>
          </p:nvSpPr>
          <p:spPr>
            <a:xfrm>
              <a:off x="10136941" y="4206260"/>
              <a:ext cx="950152" cy="9501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733"/>
            </a:p>
          </p:txBody>
        </p:sp>
        <p:grpSp>
          <p:nvGrpSpPr>
            <p:cNvPr id="18" name="Group 2040"/>
            <p:cNvGrpSpPr/>
            <p:nvPr/>
          </p:nvGrpSpPr>
          <p:grpSpPr>
            <a:xfrm>
              <a:off x="10131634" y="2274011"/>
              <a:ext cx="955485" cy="955485"/>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33867" tIns="33867" rIns="33867" bIns="33867" numCol="1" anchor="ctr">
                <a:noAutofit/>
              </a:bodyPr>
              <a:lstStyle/>
              <a:p>
                <a:pPr lvl="0"/>
                <a:endParaRPr sz="1733"/>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733"/>
              </a:p>
            </p:txBody>
          </p:sp>
        </p:grpSp>
        <p:sp>
          <p:nvSpPr>
            <p:cNvPr id="26" name="Text Placeholder 5"/>
            <p:cNvSpPr txBox="1">
              <a:spLocks/>
            </p:cNvSpPr>
            <p:nvPr/>
          </p:nvSpPr>
          <p:spPr>
            <a:xfrm>
              <a:off x="5327915" y="3381295"/>
              <a:ext cx="1535488" cy="63371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667" b="1" dirty="0">
                  <a:solidFill>
                    <a:schemeClr val="bg1"/>
                  </a:solidFill>
                  <a:latin typeface="微软雅黑" panose="020B0503020204020204" pitchFamily="34" charset="-122"/>
                  <a:ea typeface="微软雅黑" panose="020B0503020204020204" pitchFamily="34" charset="-122"/>
                </a:rPr>
                <a:t>全过程</a:t>
              </a:r>
              <a:endParaRPr lang="en-US" altLang="zh-CN" sz="2667" b="1" dirty="0">
                <a:solidFill>
                  <a:schemeClr val="bg1"/>
                </a:solidFill>
                <a:latin typeface="微软雅黑" panose="020B0503020204020204" pitchFamily="34" charset="-122"/>
                <a:ea typeface="微软雅黑" panose="020B0503020204020204" pitchFamily="34" charset="-122"/>
              </a:endParaRPr>
            </a:p>
            <a:p>
              <a:pPr algn="ctr">
                <a:lnSpc>
                  <a:spcPct val="100000"/>
                </a:lnSpc>
              </a:pPr>
              <a:r>
                <a:rPr lang="zh-CN" altLang="en-US" sz="2667" b="1" dirty="0">
                  <a:solidFill>
                    <a:schemeClr val="bg1"/>
                  </a:solidFill>
                  <a:latin typeface="微软雅黑" panose="020B0503020204020204" pitchFamily="34" charset="-122"/>
                  <a:ea typeface="微软雅黑" panose="020B0503020204020204" pitchFamily="34" charset="-122"/>
                </a:rPr>
                <a:t>绩效管理链条</a:t>
              </a:r>
              <a:endParaRPr lang="en-GB" altLang="zh-CN" sz="2667"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10410956" y="4466867"/>
              <a:ext cx="402123" cy="428939"/>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733"/>
            </a:p>
          </p:txBody>
        </p:sp>
        <p:sp>
          <p:nvSpPr>
            <p:cNvPr id="28" name="KSO_Shape">
              <a:extLst>
                <a:ext uri="{FF2B5EF4-FFF2-40B4-BE49-F238E27FC236}">
                  <a16:creationId xmlns="" xmlns:a16="http://schemas.microsoft.com/office/drawing/2014/main" id="{50E36C75-53F4-44A3-BAEA-D830E2E3BDD7}"/>
                </a:ext>
              </a:extLst>
            </p:cNvPr>
            <p:cNvSpPr/>
            <p:nvPr/>
          </p:nvSpPr>
          <p:spPr>
            <a:xfrm>
              <a:off x="1466937" y="4504608"/>
              <a:ext cx="236228" cy="353459"/>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cubicBezTo>
                    <a:pt x="1364342" y="25400"/>
                    <a:pt x="166914" y="928914"/>
                    <a:pt x="32657" y="1143000"/>
                  </a:cubicBezTo>
                  <a:cubicBezTo>
                    <a:pt x="-101600" y="1357086"/>
                    <a:pt x="691243" y="1103086"/>
                    <a:pt x="685800" y="1284515"/>
                  </a:cubicBezTo>
                  <a:lnTo>
                    <a:pt x="0" y="2231572"/>
                  </a:lnTo>
                  <a:cubicBezTo>
                    <a:pt x="119743" y="2207986"/>
                    <a:pt x="1271814" y="1349829"/>
                    <a:pt x="1404257" y="1143000"/>
                  </a:cubicBezTo>
                  <a:cubicBezTo>
                    <a:pt x="1536700" y="936171"/>
                    <a:pt x="780143" y="1181100"/>
                    <a:pt x="794657" y="990600"/>
                  </a:cubicBezTo>
                  <a:lnTo>
                    <a:pt x="1491342" y="0"/>
                  </a:lnTo>
                  <a:close/>
                </a:path>
              </a:pathLst>
            </a:custGeom>
            <a:solidFill>
              <a:srgbClr val="FFFFFF"/>
            </a:solidFill>
            <a:ln w="12700" cap="flat">
              <a:noFill/>
              <a:miter lim="400000"/>
            </a:ln>
            <a:effectLst/>
          </p:spPr>
          <p:txBody>
            <a:bodyPr wrap="square" lIns="0" tIns="0" rIns="0" bIns="0" numCol="1" anchor="t">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sz="1733">
                <a:solidFill>
                  <a:schemeClr val="tx1"/>
                </a:solidFill>
              </a:endParaRPr>
            </a:p>
          </p:txBody>
        </p:sp>
        <p:sp>
          <p:nvSpPr>
            <p:cNvPr id="29" name="KSO_Shape">
              <a:extLst>
                <a:ext uri="{FF2B5EF4-FFF2-40B4-BE49-F238E27FC236}">
                  <a16:creationId xmlns="" xmlns:a16="http://schemas.microsoft.com/office/drawing/2014/main" id="{BA038585-F8A1-4D84-859E-BECBFA2E74C9}"/>
                </a:ext>
              </a:extLst>
            </p:cNvPr>
            <p:cNvSpPr/>
            <p:nvPr/>
          </p:nvSpPr>
          <p:spPr>
            <a:xfrm>
              <a:off x="1383988" y="2557528"/>
              <a:ext cx="402123" cy="346496"/>
            </a:xfrm>
            <a:custGeom>
              <a:avLst/>
              <a:gdLst/>
              <a:ahLst/>
              <a:cxnLst/>
              <a:rect l="l" t="t" r="r" b="b"/>
              <a:pathLst>
                <a:path w="351454" h="302978">
                  <a:moveTo>
                    <a:pt x="175727" y="0"/>
                  </a:moveTo>
                  <a:lnTo>
                    <a:pt x="351454" y="302978"/>
                  </a:lnTo>
                  <a:cubicBezTo>
                    <a:pt x="296917" y="281626"/>
                    <a:pt x="237534" y="271243"/>
                    <a:pt x="175726" y="271243"/>
                  </a:cubicBezTo>
                  <a:cubicBezTo>
                    <a:pt x="113918" y="271243"/>
                    <a:pt x="54536" y="281626"/>
                    <a:pt x="0" y="302978"/>
                  </a:cubicBezTo>
                  <a:close/>
                </a:path>
              </a:pathLst>
            </a:custGeom>
            <a:solidFill>
              <a:srgbClr val="FFFFFF"/>
            </a:solidFill>
            <a:ln w="12700" cap="flat">
              <a:noFill/>
              <a:miter lim="400000"/>
            </a:ln>
            <a:effectLst/>
          </p:spPr>
          <p:txBody>
            <a:bodyPr wrap="square" lIns="0" tIns="0" rIns="0" bIns="0" numCol="1" anchor="t">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sz="1733">
                <a:solidFill>
                  <a:schemeClr val="tx1"/>
                </a:solidFill>
              </a:endParaRPr>
            </a:p>
          </p:txBody>
        </p:sp>
      </p:grpSp>
    </p:spTree>
    <p:extLst>
      <p:ext uri="{BB962C8B-B14F-4D97-AF65-F5344CB8AC3E}">
        <p14:creationId xmlns="" xmlns:p14="http://schemas.microsoft.com/office/powerpoint/2010/main" val="2400079182"/>
      </p:ext>
    </p:extLst>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11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9194" y="600891"/>
            <a:ext cx="10515600" cy="5380129"/>
          </a:xfrm>
        </p:spPr>
        <p:txBody>
          <a:bodyPr>
            <a:normAutofit/>
          </a:bodyPr>
          <a:lstStyle/>
          <a:p>
            <a:pPr>
              <a:lnSpc>
                <a:spcPct val="150000"/>
              </a:lnSpc>
            </a:pPr>
            <a:endParaRPr lang="en-US" altLang="zh-CN" sz="1800" b="1" dirty="0" smtClean="0">
              <a:solidFill>
                <a:srgbClr val="C00000"/>
              </a:solidFill>
            </a:endParaRPr>
          </a:p>
          <a:p>
            <a:pPr>
              <a:lnSpc>
                <a:spcPct val="150000"/>
              </a:lnSpc>
            </a:pPr>
            <a:r>
              <a:rPr lang="zh-CN" altLang="en-US" sz="2400" b="1" dirty="0" smtClean="0">
                <a:solidFill>
                  <a:srgbClr val="C00000"/>
                </a:solidFill>
              </a:rPr>
              <a:t>财政</a:t>
            </a:r>
            <a:r>
              <a:rPr lang="zh-CN" altLang="en-US" sz="2400" b="1" dirty="0">
                <a:solidFill>
                  <a:srgbClr val="C00000"/>
                </a:solidFill>
              </a:rPr>
              <a:t>支出事前绩效评估</a:t>
            </a:r>
            <a:r>
              <a:rPr lang="zh-CN" altLang="en-US" sz="2400" b="1" dirty="0" smtClean="0">
                <a:solidFill>
                  <a:srgbClr val="C00000"/>
                </a:solidFill>
              </a:rPr>
              <a:t>（简称</a:t>
            </a:r>
            <a:r>
              <a:rPr lang="zh-CN" altLang="en-US" sz="2400" b="1" dirty="0">
                <a:solidFill>
                  <a:srgbClr val="C00000"/>
                </a:solidFill>
              </a:rPr>
              <a:t>事前评估），</a:t>
            </a:r>
            <a:r>
              <a:rPr lang="zh-CN" altLang="en-US" sz="2400" dirty="0"/>
              <a:t>是指市财政局或市级预算部门和单位依据国家及北京市政策、部门和单位发展规划等内容，运用科学、合理的方法，对财政支出项目（政策）</a:t>
            </a:r>
            <a:r>
              <a:rPr lang="zh-CN" altLang="en-US" sz="2400" dirty="0">
                <a:solidFill>
                  <a:srgbClr val="FF0000"/>
                </a:solidFill>
              </a:rPr>
              <a:t>设立必要性</a:t>
            </a:r>
            <a:r>
              <a:rPr lang="zh-CN" altLang="en-US" sz="2400" dirty="0" smtClean="0">
                <a:solidFill>
                  <a:srgbClr val="FF0000"/>
                </a:solidFill>
              </a:rPr>
              <a:t>、、 方案可行性、投入</a:t>
            </a:r>
            <a:r>
              <a:rPr lang="zh-CN" altLang="en-US" sz="2400" dirty="0">
                <a:solidFill>
                  <a:srgbClr val="FF0000"/>
                </a:solidFill>
              </a:rPr>
              <a:t>经济性</a:t>
            </a:r>
            <a:r>
              <a:rPr lang="zh-CN" altLang="en-US" sz="2400" dirty="0" smtClean="0">
                <a:solidFill>
                  <a:srgbClr val="FF0000"/>
                </a:solidFill>
              </a:rPr>
              <a:t>、</a:t>
            </a:r>
            <a:r>
              <a:rPr lang="zh-CN" altLang="en-US" sz="2400" b="1" dirty="0" smtClean="0">
                <a:solidFill>
                  <a:srgbClr val="FF0000"/>
                </a:solidFill>
              </a:rPr>
              <a:t> 产出与效果的有效性</a:t>
            </a:r>
            <a:r>
              <a:rPr lang="zh-CN" altLang="en-US" sz="2400" dirty="0" smtClean="0"/>
              <a:t>等</a:t>
            </a:r>
            <a:r>
              <a:rPr lang="zh-CN" altLang="en-US" sz="2400" dirty="0"/>
              <a:t>进行客观、公正的评估</a:t>
            </a:r>
            <a:r>
              <a:rPr lang="zh-CN" altLang="en-US" sz="2400" dirty="0" smtClean="0"/>
              <a:t>。</a:t>
            </a:r>
            <a:endParaRPr lang="en-US" altLang="zh-CN" sz="2400" dirty="0" smtClean="0"/>
          </a:p>
          <a:p>
            <a:pPr>
              <a:lnSpc>
                <a:spcPct val="150000"/>
              </a:lnSpc>
            </a:pPr>
            <a:r>
              <a:rPr lang="zh-CN" altLang="en-US" sz="2400" dirty="0"/>
              <a:t>其中，</a:t>
            </a:r>
            <a:r>
              <a:rPr lang="zh-CN" altLang="en-US" sz="2400" dirty="0">
                <a:solidFill>
                  <a:srgbClr val="C00000"/>
                </a:solidFill>
                <a:hlinkClick r:id="rId2" action="ppaction://hlinkfile"/>
              </a:rPr>
              <a:t>绩效目标</a:t>
            </a:r>
            <a:r>
              <a:rPr lang="zh-CN" altLang="en-US" sz="2400" dirty="0"/>
              <a:t>的设立是</a:t>
            </a:r>
            <a:r>
              <a:rPr lang="zh-CN" altLang="en-US" sz="2400" dirty="0" smtClean="0"/>
              <a:t>开展</a:t>
            </a:r>
            <a:r>
              <a:rPr lang="zh-CN" altLang="en-US" sz="2400" dirty="0"/>
              <a:t>事前评估</a:t>
            </a:r>
            <a:r>
              <a:rPr lang="zh-CN" altLang="en-US" sz="2400" dirty="0" smtClean="0"/>
              <a:t>的</a:t>
            </a:r>
            <a:r>
              <a:rPr lang="zh-CN" altLang="en-US" sz="2400" dirty="0"/>
              <a:t>前提和基础</a:t>
            </a:r>
            <a:r>
              <a:rPr lang="zh-CN" altLang="en-US" sz="2400" dirty="0" smtClean="0"/>
              <a:t>，评估</a:t>
            </a:r>
            <a:r>
              <a:rPr lang="zh-CN" altLang="en-US" sz="2400" dirty="0">
                <a:solidFill>
                  <a:srgbClr val="FF0000"/>
                </a:solidFill>
              </a:rPr>
              <a:t>指标体系</a:t>
            </a:r>
            <a:r>
              <a:rPr lang="zh-CN" altLang="en-US" sz="2400" dirty="0" smtClean="0"/>
              <a:t>是事前评估的</a:t>
            </a:r>
            <a:r>
              <a:rPr lang="zh-CN" altLang="en-US" sz="2400" dirty="0"/>
              <a:t>工具和手段</a:t>
            </a:r>
            <a:r>
              <a:rPr lang="zh-CN" altLang="en-US" sz="2400" dirty="0" smtClean="0"/>
              <a:t>，“</a:t>
            </a:r>
            <a:r>
              <a:rPr lang="zh-CN" altLang="en-US" sz="2400" dirty="0" smtClean="0">
                <a:solidFill>
                  <a:srgbClr val="FF0000"/>
                </a:solidFill>
              </a:rPr>
              <a:t>五性</a:t>
            </a:r>
            <a:r>
              <a:rPr lang="zh-CN" altLang="en-US" sz="2400" dirty="0" smtClean="0"/>
              <a:t>”是事前评估的</a:t>
            </a:r>
            <a:r>
              <a:rPr lang="zh-CN" altLang="en-US" sz="2400" dirty="0"/>
              <a:t>主要内容。</a:t>
            </a:r>
            <a:endParaRPr lang="en-US" altLang="zh-CN" sz="2400" dirty="0"/>
          </a:p>
          <a:p>
            <a:pPr>
              <a:lnSpc>
                <a:spcPct val="150000"/>
              </a:lnSpc>
            </a:pPr>
            <a:endParaRPr lang="en-US" altLang="zh-CN" sz="1800" dirty="0" smtClean="0"/>
          </a:p>
          <a:p>
            <a:pPr>
              <a:lnSpc>
                <a:spcPct val="150000"/>
              </a:lnSpc>
            </a:pPr>
            <a:endParaRPr lang="zh-CN" altLang="en-US" dirty="0"/>
          </a:p>
        </p:txBody>
      </p:sp>
    </p:spTree>
    <p:extLst>
      <p:ext uri="{BB962C8B-B14F-4D97-AF65-F5344CB8AC3E}">
        <p14:creationId xmlns="" xmlns:p14="http://schemas.microsoft.com/office/powerpoint/2010/main" val="2012962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p:cNvSpPr>
          <p:nvPr>
            <p:ph type="title"/>
          </p:nvPr>
        </p:nvSpPr>
        <p:spPr>
          <a:xfrm>
            <a:off x="1143000" y="445168"/>
            <a:ext cx="6381327" cy="680899"/>
          </a:xfrm>
        </p:spPr>
        <p:txBody>
          <a:bodyPr vert="horz" wrap="square" lIns="91438" tIns="45719" rIns="91438" bIns="45719" anchor="ctr" anchorCtr="0"/>
          <a:lstStyle/>
          <a:p>
            <a:r>
              <a:rPr lang="zh-CN" altLang="en-US" sz="2800" dirty="0">
                <a:latin typeface="微软雅黑" panose="020B0503020204020204" pitchFamily="34" charset="-122"/>
                <a:ea typeface="微软雅黑" panose="020B0503020204020204" pitchFamily="34" charset="-122"/>
              </a:rPr>
              <a:t>事前绩效</a:t>
            </a:r>
            <a:r>
              <a:rPr lang="zh-CN" altLang="en-US" sz="2800" dirty="0" smtClean="0">
                <a:latin typeface="微软雅黑" panose="020B0503020204020204" pitchFamily="34" charset="-122"/>
                <a:ea typeface="微软雅黑" panose="020B0503020204020204" pitchFamily="34" charset="-122"/>
              </a:rPr>
              <a:t>评估维度</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“五性 ”</a:t>
            </a:r>
            <a:endParaRPr lang="zh-CN" altLang="en-US" sz="2800" dirty="0">
              <a:latin typeface="微软雅黑" panose="020B0503020204020204" pitchFamily="34" charset="-122"/>
              <a:ea typeface="微软雅黑" panose="020B0503020204020204" pitchFamily="34" charset="-122"/>
            </a:endParaRPr>
          </a:p>
        </p:txBody>
      </p:sp>
      <p:sp>
        <p:nvSpPr>
          <p:cNvPr id="147459" name="Rectangle 3"/>
          <p:cNvSpPr>
            <a:spLocks noGrp="1"/>
          </p:cNvSpPr>
          <p:nvPr>
            <p:ph idx="1"/>
          </p:nvPr>
        </p:nvSpPr>
        <p:spPr>
          <a:xfrm>
            <a:off x="501162" y="1509802"/>
            <a:ext cx="11315699" cy="4650365"/>
          </a:xfrm>
        </p:spPr>
        <p:txBody>
          <a:bodyPr vert="horz" wrap="square" lIns="91438" tIns="45719" rIns="91438" bIns="45719" anchor="t" anchorCtr="0">
            <a:normAutofit fontScale="62500" lnSpcReduction="20000"/>
          </a:bodyPr>
          <a:lstStyle/>
          <a:p>
            <a:pPr>
              <a:lnSpc>
                <a:spcPct val="150000"/>
              </a:lnSpc>
            </a:pPr>
            <a:r>
              <a:rPr lang="zh-CN" altLang="en-US" sz="3200" dirty="0">
                <a:latin typeface="微软雅黑" panose="020B0503020204020204" pitchFamily="34" charset="-122"/>
                <a:ea typeface="微软雅黑" panose="020B0503020204020204" pitchFamily="34" charset="-122"/>
              </a:rPr>
              <a:t>必要性：政府（或部门）活动是否有依据；与实际需求是否相关；</a:t>
            </a:r>
            <a:r>
              <a:rPr lang="zh-CN" altLang="en-US" sz="3200" dirty="0">
                <a:solidFill>
                  <a:srgbClr val="C00000"/>
                </a:solidFill>
                <a:latin typeface="微软雅黑" panose="020B0503020204020204" pitchFamily="34" charset="-122"/>
                <a:ea typeface="微软雅黑" panose="020B0503020204020204" pitchFamily="34" charset="-122"/>
              </a:rPr>
              <a:t>解决资金需求合理性</a:t>
            </a:r>
            <a:endParaRPr lang="en-US" altLang="zh-CN" sz="32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dirty="0">
                <a:latin typeface="微软雅黑" panose="020B0503020204020204" pitchFamily="34" charset="-122"/>
                <a:ea typeface="微软雅黑" panose="020B0503020204020204" pitchFamily="34" charset="-122"/>
              </a:rPr>
              <a:t>可行性：政府（或部门）活动是否有目标；目标达成是否可行  ； </a:t>
            </a:r>
            <a:r>
              <a:rPr lang="zh-CN" altLang="en-US" sz="3200" dirty="0">
                <a:solidFill>
                  <a:srgbClr val="C00000"/>
                </a:solidFill>
                <a:latin typeface="微软雅黑" panose="020B0503020204020204" pitchFamily="34" charset="-122"/>
                <a:ea typeface="微软雅黑" panose="020B0503020204020204" pitchFamily="34" charset="-122"/>
              </a:rPr>
              <a:t>解决实施方案可行性</a:t>
            </a:r>
            <a:endParaRPr lang="en-US" altLang="zh-CN" sz="32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3200" dirty="0">
                <a:latin typeface="微软雅黑" panose="020B0503020204020204" pitchFamily="34" charset="-122"/>
                <a:ea typeface="微软雅黑" panose="020B0503020204020204" pitchFamily="34" charset="-122"/>
              </a:rPr>
              <a:t>经济性</a:t>
            </a: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政府（或部门）活动是否节约；是否符合成本控制要求； </a:t>
            </a:r>
            <a:r>
              <a:rPr lang="zh-CN" altLang="en-US" sz="3200" dirty="0">
                <a:solidFill>
                  <a:srgbClr val="C00000"/>
                </a:solidFill>
                <a:latin typeface="微软雅黑" panose="020B0503020204020204" pitchFamily="34" charset="-122"/>
                <a:ea typeface="微软雅黑" panose="020B0503020204020204" pitchFamily="34" charset="-122"/>
              </a:rPr>
              <a:t>解决经济技术可比性</a:t>
            </a:r>
            <a:endParaRPr lang="en-US" altLang="zh-CN" sz="3200" dirty="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dirty="0">
                <a:latin typeface="微软雅黑" panose="020B0503020204020204" pitchFamily="34" charset="-122"/>
                <a:ea typeface="微软雅黑" panose="020B0503020204020204" pitchFamily="34" charset="-122"/>
              </a:rPr>
              <a:t>效率性：“做事”是否正确；产出指标是否细化、量化；</a:t>
            </a:r>
          </a:p>
          <a:p>
            <a:pPr eaLnBrk="1" hangingPunct="1">
              <a:lnSpc>
                <a:spcPct val="150000"/>
              </a:lnSpc>
            </a:pPr>
            <a:r>
              <a:rPr lang="zh-CN" altLang="en-US" sz="3200" dirty="0">
                <a:latin typeface="微软雅黑" panose="020B0503020204020204" pitchFamily="34" charset="-122"/>
                <a:ea typeface="微软雅黑" panose="020B0503020204020204" pitchFamily="34" charset="-122"/>
              </a:rPr>
              <a:t>效果性：是否做了“正确的事”；效果指标是否可评价</a:t>
            </a:r>
          </a:p>
          <a:p>
            <a:pPr eaLnBrk="1" hangingPunct="1">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评估重点：必要且可行</a:t>
            </a:r>
            <a:r>
              <a:rPr lang="en-US" altLang="zh-CN" sz="3200" b="1" dirty="0">
                <a:solidFill>
                  <a:srgbClr val="C00000"/>
                </a:solidFill>
                <a:latin typeface="微软雅黑" panose="020B0503020204020204" pitchFamily="34" charset="-122"/>
                <a:ea typeface="微软雅黑" panose="020B0503020204020204" pitchFamily="34" charset="-122"/>
              </a:rPr>
              <a:t>+</a:t>
            </a:r>
            <a:r>
              <a:rPr lang="zh-CN" altLang="en-US" sz="3200" b="1" dirty="0">
                <a:solidFill>
                  <a:srgbClr val="C00000"/>
                </a:solidFill>
                <a:latin typeface="微软雅黑" panose="020B0503020204020204" pitchFamily="34" charset="-122"/>
                <a:ea typeface="微软雅黑" panose="020B0503020204020204" pitchFamily="34" charset="-122"/>
              </a:rPr>
              <a:t>经济且有效，简称“五性”</a:t>
            </a:r>
            <a:endParaRPr lang="en-US" altLang="zh-CN" sz="3200" b="1" dirty="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解决问题：该不该做、能不能做、怎么做及其更经济</a:t>
            </a:r>
          </a:p>
          <a:p>
            <a:pPr eaLnBrk="1" hangingPunct="1">
              <a:lnSpc>
                <a:spcPct val="150000"/>
              </a:lnSpc>
            </a:pPr>
            <a:r>
              <a:rPr lang="zh-CN" altLang="en-US" sz="3200" b="1" dirty="0">
                <a:solidFill>
                  <a:srgbClr val="C00000"/>
                </a:solidFill>
                <a:latin typeface="微软雅黑" panose="020B0503020204020204" pitchFamily="34" charset="-122"/>
                <a:ea typeface="微软雅黑" panose="020B0503020204020204" pitchFamily="34" charset="-122"/>
              </a:rPr>
              <a:t> </a:t>
            </a:r>
            <a:endParaRPr lang="zh-CN" altLang="en-US" sz="2400" b="1" dirty="0">
              <a:solidFill>
                <a:srgbClr val="C00000"/>
              </a:solidFill>
              <a:latin typeface="微软雅黑" panose="020B0503020204020204" pitchFamily="34" charset="-122"/>
              <a:ea typeface="微软雅黑" panose="020B0503020204020204" pitchFamily="34" charset="-122"/>
            </a:endParaRPr>
          </a:p>
          <a:p>
            <a:pPr eaLnBrk="1" hangingPunct="1">
              <a:lnSpc>
                <a:spcPct val="150000"/>
              </a:lnSpc>
            </a:pPr>
            <a:endParaRPr lang="zh-CN" altLang="en-US" sz="2400" b="1" dirty="0">
              <a:solidFill>
                <a:srgbClr val="FF99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95324" y="287665"/>
            <a:ext cx="10801351" cy="521970"/>
          </a:xfrm>
          <a:prstGeom prst="rect">
            <a:avLst/>
          </a:prstGeom>
          <a:noFill/>
        </p:spPr>
        <p:txBody>
          <a:bodyPr wrap="square" rtlCol="0">
            <a:spAutoFit/>
          </a:bodyPr>
          <a:lstStyle/>
          <a:p>
            <a:r>
              <a:rPr lang="zh-CN" altLang="en-US" sz="2800" b="1" dirty="0">
                <a:latin typeface="微软雅黑" panose="020B0503020204020204" pitchFamily="34" charset="-122"/>
              </a:rPr>
              <a:t> </a:t>
            </a:r>
          </a:p>
        </p:txBody>
      </p:sp>
      <p:sp>
        <p:nvSpPr>
          <p:cNvPr id="4" name="灯片编号占位符 3"/>
          <p:cNvSpPr>
            <a:spLocks noGrp="1"/>
          </p:cNvSpPr>
          <p:nvPr>
            <p:ph type="sldNum" sz="quarter" idx="12"/>
          </p:nvPr>
        </p:nvSpPr>
        <p:spPr/>
        <p:txBody>
          <a:bodyPr/>
          <a:lstStyle/>
          <a:p>
            <a:fld id="{51D91E7F-84B6-4064-9D4E-CC7D244BCA04}" type="slidenum">
              <a:rPr lang="zh-CN" altLang="en-US" smtClean="0"/>
              <a:pPr/>
              <a:t>9</a:t>
            </a:fld>
            <a:endParaRPr lang="zh-CN" altLang="en-US" dirty="0"/>
          </a:p>
        </p:txBody>
      </p:sp>
      <p:sp>
        <p:nvSpPr>
          <p:cNvPr id="20" name="矩形 19"/>
          <p:cNvSpPr/>
          <p:nvPr/>
        </p:nvSpPr>
        <p:spPr>
          <a:xfrm>
            <a:off x="695325" y="1629410"/>
            <a:ext cx="10800715" cy="553085"/>
          </a:xfrm>
          <a:prstGeom prst="rect">
            <a:avLst/>
          </a:prstGeom>
        </p:spPr>
        <p:txBody>
          <a:bodyPr wrap="square">
            <a:spAutoFit/>
          </a:bodyPr>
          <a:lstStyle/>
          <a:p>
            <a:pPr algn="l">
              <a:lnSpc>
                <a:spcPct val="125000"/>
              </a:lnSpc>
            </a:pPr>
            <a:r>
              <a:rPr lang="en-US" altLang="zh-CN" sz="2400" dirty="0">
                <a:latin typeface="+mn-ea"/>
              </a:rPr>
              <a:t>       </a:t>
            </a:r>
            <a:endParaRPr lang="zh-CN" altLang="en-US" sz="2400" dirty="0">
              <a:latin typeface="+mn-ea"/>
            </a:endParaRPr>
          </a:p>
        </p:txBody>
      </p:sp>
      <p:sp>
        <p:nvSpPr>
          <p:cNvPr id="7" name="文本框 6"/>
          <p:cNvSpPr txBox="1"/>
          <p:nvPr/>
        </p:nvSpPr>
        <p:spPr>
          <a:xfrm>
            <a:off x="695325" y="989330"/>
            <a:ext cx="7680325" cy="460375"/>
          </a:xfrm>
          <a:prstGeom prst="rect">
            <a:avLst/>
          </a:prstGeom>
          <a:noFill/>
          <a:ln w="9525">
            <a:noFill/>
          </a:ln>
        </p:spPr>
        <p:txBody>
          <a:bodyPr wrap="square">
            <a:spAutoFit/>
          </a:bodyPr>
          <a:lstStyle/>
          <a:p>
            <a:pPr indent="0"/>
            <a:r>
              <a:rPr lang="en-US" altLang="zh-CN" sz="2400" b="1" dirty="0">
                <a:ea typeface="宋体" panose="02010600030101010101" pitchFamily="2" charset="-122"/>
              </a:rPr>
              <a:t> </a:t>
            </a:r>
            <a:endParaRPr lang="zh-CN" altLang="en-US" sz="2400" b="1" dirty="0">
              <a:ea typeface="宋体" panose="02010600030101010101" pitchFamily="2" charset="-122"/>
            </a:endParaRPr>
          </a:p>
        </p:txBody>
      </p:sp>
      <p:sp>
        <p:nvSpPr>
          <p:cNvPr id="100" name="文本框 99"/>
          <p:cNvSpPr txBox="1"/>
          <p:nvPr/>
        </p:nvSpPr>
        <p:spPr>
          <a:xfrm>
            <a:off x="409074" y="818147"/>
            <a:ext cx="11371787" cy="5724644"/>
          </a:xfrm>
          <a:prstGeom prst="rect">
            <a:avLst/>
          </a:prstGeom>
          <a:noFill/>
          <a:ln w="9525">
            <a:noFill/>
          </a:ln>
        </p:spPr>
        <p:txBody>
          <a:bodyPr wrap="square">
            <a:spAutoFit/>
          </a:bodyPr>
          <a:lstStyle/>
          <a:p>
            <a:pPr indent="0">
              <a:lnSpc>
                <a:spcPct val="150000"/>
              </a:lnSpc>
            </a:pPr>
            <a:r>
              <a:rPr lang="en-US" altLang="zh-CN" sz="2000" b="0" dirty="0">
                <a:cs typeface="仿宋_GB2312" charset="0"/>
              </a:rPr>
              <a:t> </a:t>
            </a:r>
            <a:r>
              <a:rPr lang="zh-CN" altLang="en-US" sz="2000" b="1" dirty="0">
                <a:latin typeface="微软雅黑" panose="020B0503020204020204" pitchFamily="34" charset="-122"/>
              </a:rPr>
              <a:t>“五性”评估维度下的核心评估指标的解读</a:t>
            </a:r>
            <a:endParaRPr lang="en-US" altLang="zh-CN" sz="2000" b="1" dirty="0">
              <a:latin typeface="微软雅黑" panose="020B0503020204020204" pitchFamily="34" charset="-122"/>
            </a:endParaRPr>
          </a:p>
          <a:p>
            <a:pPr indent="0">
              <a:lnSpc>
                <a:spcPct val="150000"/>
              </a:lnSpc>
            </a:pPr>
            <a:endParaRPr lang="en-US" altLang="zh-CN" sz="2000" b="1" dirty="0">
              <a:latin typeface="微软雅黑" panose="020B0503020204020204" pitchFamily="34" charset="-122"/>
              <a:cs typeface="仿宋_GB2312" charset="0"/>
            </a:endParaRPr>
          </a:p>
          <a:p>
            <a:pPr indent="0">
              <a:lnSpc>
                <a:spcPct val="150000"/>
              </a:lnSpc>
            </a:pPr>
            <a:r>
              <a:rPr lang="en-US" altLang="zh-CN" sz="2000" b="1" dirty="0">
                <a:latin typeface="微软雅黑" panose="020B0503020204020204" pitchFamily="34" charset="-122"/>
                <a:cs typeface="仿宋_GB2312" charset="0"/>
              </a:rPr>
              <a:t>     </a:t>
            </a:r>
            <a:r>
              <a:rPr lang="en-US" altLang="zh-CN" sz="2000" b="0" dirty="0">
                <a:cs typeface="仿宋_GB2312" charset="0"/>
              </a:rPr>
              <a:t>1. </a:t>
            </a:r>
            <a:r>
              <a:rPr lang="en-US" altLang="zh-CN" sz="2000" b="0" dirty="0" err="1">
                <a:solidFill>
                  <a:srgbClr val="C00000"/>
                </a:solidFill>
                <a:cs typeface="仿宋_GB2312" charset="0"/>
              </a:rPr>
              <a:t>通过关注项目的必要性</a:t>
            </a:r>
            <a:r>
              <a:rPr lang="en-US" altLang="zh-CN" sz="2000" b="0" dirty="0">
                <a:cs typeface="仿宋_GB2312" charset="0"/>
              </a:rPr>
              <a:t>，</a:t>
            </a:r>
            <a:r>
              <a:rPr lang="zh-CN" altLang="en-US" sz="2000" b="0" dirty="0">
                <a:cs typeface="仿宋_GB2312" charset="0"/>
              </a:rPr>
              <a:t> </a:t>
            </a:r>
            <a:r>
              <a:rPr lang="en-US" altLang="zh-CN" sz="2000" dirty="0" err="1">
                <a:cs typeface="仿宋_GB2312" charset="0"/>
              </a:rPr>
              <a:t>明确判断</a:t>
            </a:r>
            <a:r>
              <a:rPr lang="zh-CN" altLang="en-US" sz="2000" b="0" dirty="0">
                <a:cs typeface="仿宋_GB2312" charset="0"/>
              </a:rPr>
              <a:t>立项的</a:t>
            </a:r>
            <a:r>
              <a:rPr lang="en-US" altLang="zh-CN" sz="2000" b="0" dirty="0">
                <a:solidFill>
                  <a:srgbClr val="C00000"/>
                </a:solidFill>
                <a:cs typeface="仿宋_GB2312" charset="0"/>
              </a:rPr>
              <a:t>4</a:t>
            </a:r>
            <a:r>
              <a:rPr lang="zh-CN" altLang="en-US" sz="2000" b="0" dirty="0">
                <a:solidFill>
                  <a:srgbClr val="C00000"/>
                </a:solidFill>
                <a:cs typeface="仿宋_GB2312" charset="0"/>
              </a:rPr>
              <a:t>个相关性</a:t>
            </a:r>
            <a:r>
              <a:rPr lang="zh-CN" altLang="en-US" sz="2000" b="0" dirty="0">
                <a:cs typeface="仿宋_GB2312" charset="0"/>
              </a:rPr>
              <a:t>，把握</a:t>
            </a:r>
            <a:r>
              <a:rPr lang="en-US" altLang="zh-CN" sz="2000" b="0" dirty="0" err="1">
                <a:cs typeface="仿宋_GB2312" charset="0"/>
              </a:rPr>
              <a:t>决策科学性和目标合理性</a:t>
            </a:r>
            <a:r>
              <a:rPr lang="en-US" altLang="zh-CN" sz="2000" b="0" dirty="0">
                <a:cs typeface="仿宋_GB2312" charset="0"/>
              </a:rPr>
              <a:t>；</a:t>
            </a:r>
          </a:p>
          <a:p>
            <a:pPr indent="0">
              <a:lnSpc>
                <a:spcPct val="150000"/>
              </a:lnSpc>
            </a:pPr>
            <a:r>
              <a:rPr lang="en-US" altLang="zh-CN" sz="2000" b="0" dirty="0">
                <a:cs typeface="仿宋_GB2312" charset="0"/>
              </a:rPr>
              <a:t>    2. </a:t>
            </a:r>
            <a:r>
              <a:rPr lang="en-US" altLang="zh-CN" sz="2000" dirty="0" err="1">
                <a:cs typeface="仿宋_GB2312" charset="0"/>
              </a:rPr>
              <a:t>通过关注项目可行性，明确判断现有实施方案是否有规范的程序、成熟的技术，严格的制度等做支撑，以此保障项目顺利实施并取得良好的效果</a:t>
            </a:r>
            <a:r>
              <a:rPr lang="en-US" altLang="zh-CN" sz="2000" dirty="0">
                <a:cs typeface="仿宋_GB2312" charset="0"/>
              </a:rPr>
              <a:t>。</a:t>
            </a:r>
          </a:p>
          <a:p>
            <a:pPr indent="0">
              <a:lnSpc>
                <a:spcPct val="150000"/>
              </a:lnSpc>
            </a:pPr>
            <a:r>
              <a:rPr lang="en-US" altLang="zh-CN" sz="2000" dirty="0">
                <a:cs typeface="仿宋_GB2312" charset="0"/>
              </a:rPr>
              <a:t>    3. </a:t>
            </a:r>
            <a:r>
              <a:rPr lang="en-US" altLang="zh-CN" sz="2000" dirty="0" err="1">
                <a:cs typeface="仿宋_GB2312" charset="0"/>
              </a:rPr>
              <a:t>通过关注项目</a:t>
            </a:r>
            <a:r>
              <a:rPr lang="zh-CN" altLang="en-US" sz="2000" dirty="0">
                <a:cs typeface="仿宋_GB2312" charset="0"/>
              </a:rPr>
              <a:t>经济性，明确判断项目投入</a:t>
            </a:r>
            <a:r>
              <a:rPr lang="zh-CN" altLang="en-US" sz="2000" dirty="0" smtClean="0">
                <a:cs typeface="仿宋_GB2312" charset="0"/>
              </a:rPr>
              <a:t>是否经济可行</a:t>
            </a:r>
            <a:r>
              <a:rPr lang="zh-CN" altLang="en-US" sz="2000" dirty="0">
                <a:cs typeface="仿宋_GB2312" charset="0"/>
              </a:rPr>
              <a:t>，是否在不同方案中有技术标准经济性的比较</a:t>
            </a:r>
            <a:endParaRPr lang="en-US" altLang="zh-CN" sz="2000" dirty="0">
              <a:cs typeface="仿宋_GB2312" charset="0"/>
            </a:endParaRPr>
          </a:p>
          <a:p>
            <a:pPr indent="0">
              <a:lnSpc>
                <a:spcPct val="150000"/>
              </a:lnSpc>
            </a:pPr>
            <a:r>
              <a:rPr lang="en-US" altLang="zh-CN" sz="2000" dirty="0">
                <a:cs typeface="仿宋_GB2312" charset="0"/>
              </a:rPr>
              <a:t>    4. </a:t>
            </a:r>
            <a:r>
              <a:rPr lang="en-US" altLang="zh-CN" sz="2000" dirty="0" err="1">
                <a:cs typeface="仿宋_GB2312" charset="0"/>
              </a:rPr>
              <a:t>通过关注项目效率性</a:t>
            </a:r>
            <a:r>
              <a:rPr lang="en-US" altLang="zh-CN" sz="2000" b="0" dirty="0" err="1">
                <a:cs typeface="仿宋_GB2312" charset="0"/>
              </a:rPr>
              <a:t>（效益性</a:t>
            </a:r>
            <a:r>
              <a:rPr lang="en-US" altLang="zh-CN" sz="2000" b="0" dirty="0">
                <a:cs typeface="仿宋_GB2312" charset="0"/>
              </a:rPr>
              <a:t>），</a:t>
            </a:r>
            <a:r>
              <a:rPr lang="en-US" altLang="zh-CN" sz="2000" b="0" dirty="0" err="1">
                <a:cs typeface="仿宋_GB2312" charset="0"/>
              </a:rPr>
              <a:t>明确判断项目预期产出是否清晰明确，项目预期效益是否合理、可实现；</a:t>
            </a:r>
            <a:r>
              <a:rPr lang="en-US" altLang="zh-CN" sz="2000" b="0" dirty="0" err="1">
                <a:solidFill>
                  <a:srgbClr val="C00000"/>
                </a:solidFill>
                <a:cs typeface="仿宋_GB2312" charset="0"/>
              </a:rPr>
              <a:t>能否呼应所需解决的</a:t>
            </a:r>
            <a:r>
              <a:rPr lang="zh-CN" altLang="en-US" sz="2000" dirty="0">
                <a:solidFill>
                  <a:srgbClr val="C00000"/>
                </a:solidFill>
                <a:cs typeface="仿宋_GB2312" charset="0"/>
              </a:rPr>
              <a:t>实际</a:t>
            </a:r>
            <a:r>
              <a:rPr lang="en-US" altLang="zh-CN" sz="2000" b="0" dirty="0" err="1">
                <a:solidFill>
                  <a:srgbClr val="C00000"/>
                </a:solidFill>
                <a:cs typeface="仿宋_GB2312" charset="0"/>
              </a:rPr>
              <a:t>问题，使其得到化解或改进</a:t>
            </a:r>
            <a:r>
              <a:rPr lang="en-US" altLang="zh-CN" sz="2000" b="0" dirty="0" smtClean="0">
                <a:solidFill>
                  <a:srgbClr val="C00000"/>
                </a:solidFill>
                <a:cs typeface="仿宋_GB2312" charset="0"/>
              </a:rPr>
              <a:t>；</a:t>
            </a:r>
          </a:p>
          <a:p>
            <a:pPr indent="0">
              <a:lnSpc>
                <a:spcPct val="150000"/>
              </a:lnSpc>
            </a:pPr>
            <a:endParaRPr lang="en-US" altLang="zh-CN" sz="2000" dirty="0" smtClean="0">
              <a:solidFill>
                <a:srgbClr val="C00000"/>
              </a:solidFill>
              <a:cs typeface="仿宋_GB2312" charset="0"/>
            </a:endParaRPr>
          </a:p>
          <a:p>
            <a:pPr indent="0">
              <a:lnSpc>
                <a:spcPct val="150000"/>
              </a:lnSpc>
            </a:pPr>
            <a:endParaRPr lang="en-US" altLang="zh-CN" sz="2000" b="0" dirty="0">
              <a:solidFill>
                <a:srgbClr val="C00000"/>
              </a:solidFill>
              <a:cs typeface="仿宋_GB2312" charset="0"/>
            </a:endParaRPr>
          </a:p>
          <a:p>
            <a:pPr indent="0">
              <a:lnSpc>
                <a:spcPct val="150000"/>
              </a:lnSpc>
            </a:pPr>
            <a:r>
              <a:rPr lang="en-US" altLang="zh-CN" sz="2400" b="0" dirty="0">
                <a:cs typeface="仿宋_GB2312" charset="0"/>
              </a:rPr>
              <a:t>    </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9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SUBTYPE" val="v"/>
  <p:tag name="KSO_WM_TEMPLATE_CATEGORY" val="chip"/>
  <p:tag name="KSO_WM_TEMPLATE_INDEX" val="20225720"/>
  <p:tag name="KSO_WM_UNIT_TYPE" val="i"/>
  <p:tag name="KSO_WM_UNIT_INDEX" val="1"/>
  <p:tag name="KSO_WM_UNIT_ID" val="chip20225720_5*i*1"/>
  <p:tag name="KSO_WM_BEAUTIFY_FLAG" val="#wm#"/>
  <p:tag name="KSO_WM_TAG_VERSION" val="1.0"/>
  <p:tag name="KSO_WM_CHIP_GROUPID" val="62f20eaf295c1bf6da6fb33c"/>
  <p:tag name="KSO_WM_CHIP_XID" val="62f20eb7295c1bf6da6fb348"/>
  <p:tag name="KSO_WM_UNIT_DEC_AREA_ID" val="fed4e7b341f34798a83472599ebb567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985301e0365407cb60578c0dc3c57cd"/>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9205446e-db5f-4e7b-8541-878ca6ad2195}"/>
  <p:tag name="TABLE_ENDDRAG_ORIGIN_RECT" val="658*334"/>
  <p:tag name="TABLE_ENDDRAG_RECT" val="29*36*658*334"/>
</p:tagLst>
</file>

<file path=ppt/tags/tag2.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5720"/>
  <p:tag name="KSO_WM_UNIT_TYPE" val="i"/>
  <p:tag name="KSO_WM_UNIT_INDEX" val="1"/>
  <p:tag name="KSO_WM_UNIT_ID" val="chip20225720_6*i*1"/>
  <p:tag name="KSO_WM_BEAUTIFY_FLAG" val="#wm#"/>
  <p:tag name="KSO_WM_TAG_VERSION" val="1.0"/>
  <p:tag name="KSO_WM_CHIP_GROUPID" val="62f20eaf295c1bf6da6fb33c"/>
  <p:tag name="KSO_WM_CHIP_XID" val="62f20eb7295c1bf6da6fb346"/>
  <p:tag name="KSO_WM_UNIT_DEC_AREA_ID" val="5de726aca19b45488916c54255941bd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776ca152da304682b14d7081b3c17b7d"/>
</p:tagLst>
</file>

<file path=ppt/tags/tag3.xml><?xml version="1.0" encoding="utf-8"?>
<p:tagLst xmlns:a="http://schemas.openxmlformats.org/drawingml/2006/main" xmlns:r="http://schemas.openxmlformats.org/officeDocument/2006/relationships" xmlns:p="http://schemas.openxmlformats.org/presentationml/2006/main">
  <p:tag name="KSO_WM_UNIT_SUBTYPE" val="t"/>
  <p:tag name="KSO_WM_TEMPLATE_CATEGORY" val="chip"/>
  <p:tag name="KSO_WM_TEMPLATE_INDEX" val="20225720"/>
  <p:tag name="KSO_WM_UNIT_TYPE" val="i"/>
  <p:tag name="KSO_WM_UNIT_INDEX" val="1"/>
  <p:tag name="KSO_WM_UNIT_ID" val="chip20225720_7*i*1"/>
  <p:tag name="KSO_WM_BEAUTIFY_FLAG" val="#wm#"/>
  <p:tag name="KSO_WM_TAG_VERSION" val="1.0"/>
  <p:tag name="KSO_WM_CHIP_GROUPID" val="62f20eaf295c1bf6da6fb33c"/>
  <p:tag name="KSO_WM_CHIP_XID" val="62f20eb7295c1bf6da6fb347"/>
  <p:tag name="KSO_WM_UNIT_DEC_AREA_ID" val="959b9a7153c94a7da1b09c3ce43b62a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cb44ebdaa3149bf9008c3390faca155"/>
</p:tagLst>
</file>

<file path=ppt/tags/tag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15"/>
  <p:tag name="KSO_WM_UNIT_TEXT_FILL_FORE_SCHEMECOLOR_INDEX" val="1"/>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c46cef12-971e-4b51-926c-94334f91326b}"/>
  <p:tag name="TABLE_ENDDRAG_ORIGIN_RECT" val="678*359"/>
  <p:tag name="TABLE_ENDDRAG_RECT" val="12*36*678*359"/>
</p:tagLst>
</file>

<file path=ppt/theme/theme1.xml><?xml version="1.0" encoding="utf-8"?>
<a:theme xmlns:a="http://schemas.openxmlformats.org/drawingml/2006/main" name="Office 主题">
  <a:themeElements>
    <a:clrScheme name="工大蓝">
      <a:dk1>
        <a:sysClr val="windowText" lastClr="000000"/>
      </a:dk1>
      <a:lt1>
        <a:sysClr val="window" lastClr="FFFFFF"/>
      </a:lt1>
      <a:dk2>
        <a:srgbClr val="44546A"/>
      </a:dk2>
      <a:lt2>
        <a:srgbClr val="E7E6E6"/>
      </a:lt2>
      <a:accent1>
        <a:srgbClr val="0053A3"/>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9525">
          <a:noFill/>
        </a:ln>
      </a:spPr>
      <a:bodyPr wrap="square">
        <a:spAutoFit/>
      </a:bodyPr>
      <a:lstStyle>
        <a:defPPr indent="406400">
          <a:lnSpc>
            <a:spcPct val="150000"/>
          </a:lnSpc>
          <a:defRPr lang="zh-CN" sz="2400" b="0">
            <a:cs typeface="仿宋_GB2312" charset="0"/>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1033</TotalTime>
  <Words>6982</Words>
  <Application>Microsoft Office PowerPoint</Application>
  <PresentationFormat>自定义</PresentationFormat>
  <Paragraphs>489</Paragraphs>
  <Slides>46</Slides>
  <Notes>1</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事前绩效评估维度——“五性 ”</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友情提醒：</vt:lpstr>
      <vt:lpstr>幻灯片 22</vt:lpstr>
      <vt:lpstr>幻灯片 23</vt:lpstr>
      <vt:lpstr>幻灯片 24</vt:lpstr>
      <vt:lpstr>幻灯片 25</vt:lpstr>
      <vt:lpstr>幻灯片 26</vt:lpstr>
      <vt:lpstr>幻灯片 27</vt:lpstr>
      <vt:lpstr>幻灯片 28</vt:lpstr>
      <vt:lpstr>财政支出项目事前评估评分指标体系（新） </vt:lpstr>
      <vt:lpstr>续上表 </vt:lpstr>
      <vt:lpstr>幻灯片 31</vt:lpstr>
      <vt:lpstr>幻灯片 32</vt:lpstr>
      <vt:lpstr>幻灯片 33</vt:lpstr>
      <vt:lpstr>幻灯片 34</vt:lpstr>
      <vt:lpstr>“立项必要性”需关注要点</vt:lpstr>
      <vt:lpstr>“立项必要性”通常存在的问题</vt:lpstr>
      <vt:lpstr>“实施方案可行性”需关注要点</vt:lpstr>
      <vt:lpstr>“投入经济性”需关注要点</vt:lpstr>
      <vt:lpstr>“投入经济性”通常存在的问题</vt:lpstr>
      <vt:lpstr>“目标合理性”通常存在的问题</vt:lpstr>
      <vt:lpstr>绩效目标审核要点 </vt:lpstr>
      <vt:lpstr>幻灯片 42</vt:lpstr>
      <vt:lpstr>财政支出项目事前绩效评估资料准备清单</vt:lpstr>
      <vt:lpstr>幻灯片 44</vt:lpstr>
      <vt:lpstr>主要建议</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DY</dc:creator>
  <cp:lastModifiedBy>姜竹</cp:lastModifiedBy>
  <cp:revision>439</cp:revision>
  <dcterms:created xsi:type="dcterms:W3CDTF">2015-10-24T01:57:00Z</dcterms:created>
  <dcterms:modified xsi:type="dcterms:W3CDTF">2023-04-26T14:40:23Z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A7612C9042EF400987104A1D78E7507C</vt:lpwstr>
  </property>
</Properties>
</file>